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59" r:id="rId4"/>
    <p:sldId id="258" r:id="rId5"/>
    <p:sldId id="260" r:id="rId6"/>
    <p:sldId id="270" r:id="rId7"/>
    <p:sldId id="271" r:id="rId8"/>
    <p:sldId id="272" r:id="rId9"/>
    <p:sldId id="273" r:id="rId10"/>
    <p:sldId id="274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1" r:id="rId20"/>
    <p:sldId id="282" r:id="rId21"/>
    <p:sldId id="283" r:id="rId22"/>
  </p:sldIdLst>
  <p:sldSz cx="9144000" cy="5143500" type="screen16x9"/>
  <p:notesSz cx="6858000" cy="9144000"/>
  <p:embeddedFontLst>
    <p:embeddedFont>
      <p:font typeface="맑은 고딕" pitchFamily="50" charset="-127"/>
      <p:regular r:id="rId24"/>
      <p:bold r:id="rId25"/>
    </p:embeddedFont>
    <p:embeddedFont>
      <p:font typeface="함초롬바탕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81" autoAdjust="0"/>
    <p:restoredTop sz="75145" autoAdjust="0"/>
  </p:normalViewPr>
  <p:slideViewPr>
    <p:cSldViewPr>
      <p:cViewPr>
        <p:scale>
          <a:sx n="100" d="100"/>
          <a:sy n="100" d="100"/>
        </p:scale>
        <p:origin x="-130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5B2D7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00-4291-954D-87AEC1ECF9C8}"/>
              </c:ext>
            </c:extLst>
          </c:dPt>
          <c:dPt>
            <c:idx val="1"/>
            <c:spPr>
              <a:solidFill>
                <a:srgbClr val="FFC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00-4291-954D-87AEC1ECF9C8}"/>
              </c:ext>
            </c:extLst>
          </c:dPt>
          <c:dPt>
            <c:idx val="2"/>
            <c:spPr>
              <a:solidFill>
                <a:srgbClr val="C00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00-4291-954D-87AEC1ECF9C8}"/>
              </c:ext>
            </c:extLst>
          </c:dPt>
          <c:cat>
            <c:strRef>
              <c:f>Sheet1!$A$2:$A$4</c:f>
              <c:strCache>
                <c:ptCount val="3"/>
                <c:pt idx="0">
                  <c:v>60세 이상 농가</c:v>
                </c:pt>
                <c:pt idx="1">
                  <c:v>1-2Ha</c:v>
                </c:pt>
                <c:pt idx="2">
                  <c:v>5Ha이상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58.2</c:v>
                </c:pt>
                <c:pt idx="1">
                  <c:v>40.9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00-4291-954D-87AEC1ECF9C8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A20E-B918-43C4-AD9A-F4B4AAE8993C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1CBD-EE61-4B49-93D7-0032108DBD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1CBD-EE61-4B49-93D7-0032108DBD2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1CBD-EE61-4B49-93D7-0032108DBD2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1CBD-EE61-4B49-93D7-0032108DBD2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1CBD-EE61-4B49-93D7-0032108DBD2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 </a:t>
            </a:r>
            <a:endParaRPr lang="en-US" altLang="ko-KR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A1CBD-EE61-4B49-93D7-0032108DBD2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8" t="-1" r="15819" b="17086"/>
          <a:stretch/>
        </p:blipFill>
        <p:spPr>
          <a:xfrm>
            <a:off x="-15100" y="1"/>
            <a:ext cx="9168636" cy="5143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352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6350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613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8510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8558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01485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8" t="-1" r="15819" b="17086"/>
          <a:stretch/>
        </p:blipFill>
        <p:spPr>
          <a:xfrm>
            <a:off x="-15100" y="1"/>
            <a:ext cx="9168636" cy="5143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7619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3335" y="5008535"/>
            <a:ext cx="9157335" cy="134968"/>
          </a:xfrm>
          <a:prstGeom prst="rect">
            <a:avLst/>
          </a:prstGeom>
          <a:solidFill>
            <a:srgbClr val="025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3558" y="132976"/>
            <a:ext cx="9147558" cy="464469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squar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91277C7-1CF2-4D7F-828A-BF1FA88000D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8"/>
          <p:cNvGrpSpPr/>
          <p:nvPr userDrawn="1"/>
        </p:nvGrpSpPr>
        <p:grpSpPr>
          <a:xfrm>
            <a:off x="7487160" y="215379"/>
            <a:ext cx="1288672" cy="245883"/>
            <a:chOff x="7860216" y="301464"/>
            <a:chExt cx="1352882" cy="344160"/>
          </a:xfrm>
        </p:grpSpPr>
        <p:sp>
          <p:nvSpPr>
            <p:cNvPr id="10" name="직사각형 9"/>
            <p:cNvSpPr/>
            <p:nvPr/>
          </p:nvSpPr>
          <p:spPr>
            <a:xfrm>
              <a:off x="7860216" y="408689"/>
              <a:ext cx="1230518" cy="23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우리 </a:t>
              </a:r>
              <a:r>
                <a:rPr lang="ko-KR" altLang="en-US" sz="500" b="1" dirty="0" err="1">
                  <a:solidFill>
                    <a:schemeClr val="bg1"/>
                  </a:solidFill>
                  <a:latin typeface="+mn-ea"/>
                </a:rPr>
                <a:t>농업ㆍ농촌</a:t>
              </a:r>
              <a:r>
                <a:rPr lang="en-US" altLang="ko-KR" sz="5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500" b="1" dirty="0">
                  <a:solidFill>
                    <a:schemeClr val="bg1"/>
                  </a:solidFill>
                  <a:latin typeface="+mn-ea"/>
                </a:rPr>
                <a:t>어떻게 할 것인가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872411" y="301464"/>
              <a:ext cx="1340687" cy="2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400" dirty="0" err="1">
                  <a:solidFill>
                    <a:schemeClr val="bg1"/>
                  </a:solidFill>
                  <a:latin typeface="+mn-ea"/>
                </a:rPr>
                <a:t>농정방향과</a:t>
              </a:r>
              <a:r>
                <a:rPr lang="en-US" altLang="ko-KR" sz="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400" dirty="0">
                  <a:solidFill>
                    <a:schemeClr val="bg1"/>
                  </a:solidFill>
                  <a:latin typeface="+mn-ea"/>
                </a:rPr>
                <a:t>주요 정책과제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512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E97-12F3-4438-AED7-393117EB2671}" type="datetimeFigureOut">
              <a:rPr lang="ko-KR" altLang="en-US" smtClean="0"/>
              <a:pPr/>
              <a:t>2019-08-25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402-9175-411F-9097-4DAA262141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7714" y="1857370"/>
            <a:ext cx="8364562" cy="1217431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non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Directions of Smart Agriculture Policy </a:t>
            </a:r>
          </a:p>
          <a:p>
            <a:pPr algn="ctr">
              <a:lnSpc>
                <a:spcPct val="114000"/>
              </a:lnSpc>
            </a:pPr>
            <a:r>
              <a:rPr lang="en-US" altLang="ko-K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in Korea</a:t>
            </a:r>
            <a:endParaRPr lang="ko-KR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073" y="162122"/>
            <a:ext cx="3426224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+mj-ea"/>
              </a:rPr>
              <a:t>Progress in Smart Farming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fld id="{A91277C7-1CF2-4D7F-828A-BF1FA88000D0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0563FC9-D1CF-4EE9-AAC5-2D72FE1FA0CA}"/>
              </a:ext>
            </a:extLst>
          </p:cNvPr>
          <p:cNvSpPr txBox="1"/>
          <p:nvPr/>
        </p:nvSpPr>
        <p:spPr>
          <a:xfrm>
            <a:off x="820956" y="1000114"/>
            <a:ext cx="1965094" cy="340140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Smart Farm</a:t>
            </a:r>
            <a:r>
              <a:rPr lang="ko-KR" altLang="en-US" sz="1700" b="1" dirty="0">
                <a:solidFill>
                  <a:srgbClr val="484848"/>
                </a:solidFill>
                <a:latin typeface="+mn-ea"/>
              </a:rPr>
              <a:t> </a:t>
            </a:r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R&amp;D</a:t>
            </a:r>
            <a:r>
              <a:rPr lang="ko-KR" altLang="en-US" sz="1700" b="1" dirty="0">
                <a:solidFill>
                  <a:srgbClr val="484848"/>
                </a:solidFill>
                <a:latin typeface="+mn-ea"/>
              </a:rPr>
              <a:t> </a:t>
            </a:r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 </a:t>
            </a:r>
            <a:endParaRPr lang="ko-KR" altLang="en-US" sz="1700" b="1" dirty="0">
              <a:solidFill>
                <a:srgbClr val="484848"/>
              </a:solidFill>
              <a:latin typeface="+mn-ea"/>
            </a:endParaRP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xmlns="" id="{91BD033A-066E-4726-9A4F-BB75318F9147}"/>
              </a:ext>
            </a:extLst>
          </p:cNvPr>
          <p:cNvCxnSpPr>
            <a:cxnSpLocks/>
          </p:cNvCxnSpPr>
          <p:nvPr/>
        </p:nvCxnSpPr>
        <p:spPr>
          <a:xfrm>
            <a:off x="902938" y="1368717"/>
            <a:ext cx="591658" cy="0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xmlns="" id="{35F183E9-9BA2-41EE-9FDF-EF08B82E524A}"/>
              </a:ext>
            </a:extLst>
          </p:cNvPr>
          <p:cNvCxnSpPr>
            <a:cxnSpLocks/>
          </p:cNvCxnSpPr>
          <p:nvPr/>
        </p:nvCxnSpPr>
        <p:spPr>
          <a:xfrm>
            <a:off x="1287218" y="1369300"/>
            <a:ext cx="6987293" cy="908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1268332" y="1571618"/>
            <a:ext cx="6804130" cy="570139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Standardization and localization of ICT equipment and development of growth control technology by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 are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R&amp;D tasks.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직선 연결선 37"/>
          <p:cNvCxnSpPr/>
          <p:nvPr/>
        </p:nvCxnSpPr>
        <p:spPr>
          <a:xfrm flipH="1">
            <a:off x="1580499" y="2183857"/>
            <a:ext cx="32531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2476403" y="2135702"/>
            <a:ext cx="0" cy="244583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2441587" y="2122617"/>
            <a:ext cx="62972" cy="112452"/>
          </a:xfrm>
          <a:prstGeom prst="ellipse">
            <a:avLst/>
          </a:prstGeom>
          <a:solidFill>
            <a:srgbClr val="5B9BD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spc="-150" dirty="0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360151" y="1928808"/>
            <a:ext cx="213641" cy="1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792" indent="-177792" algn="ctr" latinLnBrk="0">
              <a:buSzPct val="60000"/>
            </a:pPr>
            <a:r>
              <a:rPr lang="en-US" altLang="ko-KR" sz="900" b="1" spc="-15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solidFill>
                  <a:prstClr val="black"/>
                </a:solidFill>
              </a:rPr>
              <a:t>’19</a:t>
            </a:r>
            <a:endParaRPr lang="ko-KR" altLang="en-US" sz="900" b="1" spc="-15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3212647" y="2135702"/>
            <a:ext cx="0" cy="244583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3095251" y="1928808"/>
            <a:ext cx="213641" cy="1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792" indent="-177792" algn="ctr" latinLnBrk="0">
              <a:buSzPct val="60000"/>
            </a:pPr>
            <a:r>
              <a:rPr lang="en-US" altLang="ko-KR" sz="900" b="1" spc="-15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solidFill>
                  <a:prstClr val="black"/>
                </a:solidFill>
              </a:rPr>
              <a:t>’20</a:t>
            </a:r>
            <a:endParaRPr lang="ko-KR" altLang="en-US" sz="900" b="1" spc="-15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177237" y="2122617"/>
            <a:ext cx="62972" cy="112452"/>
          </a:xfrm>
          <a:prstGeom prst="ellipse">
            <a:avLst/>
          </a:prstGeom>
          <a:solidFill>
            <a:srgbClr val="5B9BD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spc="-150" dirty="0">
              <a:solidFill>
                <a:prstClr val="white"/>
              </a:solidFill>
            </a:endParaRPr>
          </a:p>
        </p:txBody>
      </p:sp>
      <p:cxnSp>
        <p:nvCxnSpPr>
          <p:cNvPr id="48" name="직선 연결선 47"/>
          <p:cNvCxnSpPr/>
          <p:nvPr/>
        </p:nvCxnSpPr>
        <p:spPr>
          <a:xfrm>
            <a:off x="1737424" y="2135702"/>
            <a:ext cx="2734" cy="244583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/>
          <p:cNvSpPr/>
          <p:nvPr/>
        </p:nvSpPr>
        <p:spPr>
          <a:xfrm>
            <a:off x="1705938" y="2122617"/>
            <a:ext cx="62972" cy="112452"/>
          </a:xfrm>
          <a:prstGeom prst="ellipse">
            <a:avLst/>
          </a:prstGeom>
          <a:solidFill>
            <a:srgbClr val="5B9BD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spc="-150" dirty="0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625051" y="1928808"/>
            <a:ext cx="213641" cy="1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792" indent="-177792" algn="ctr" latinLnBrk="0">
              <a:buSzPct val="60000"/>
            </a:pPr>
            <a:r>
              <a:rPr lang="en-US" altLang="ko-KR" sz="900" b="1" spc="-15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solidFill>
                  <a:prstClr val="black"/>
                </a:solidFill>
              </a:rPr>
              <a:t>’18</a:t>
            </a:r>
            <a:endParaRPr lang="ko-KR" altLang="en-US" sz="900" b="1" spc="-15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1" name="갈매기형 수장 50"/>
          <p:cNvSpPr/>
          <p:nvPr/>
        </p:nvSpPr>
        <p:spPr>
          <a:xfrm>
            <a:off x="4197243" y="2111859"/>
            <a:ext cx="35551" cy="131820"/>
          </a:xfrm>
          <a:prstGeom prst="chevron">
            <a:avLst/>
          </a:prstGeom>
          <a:solidFill>
            <a:schemeClr val="accent1"/>
          </a:solidFill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 spc="-150">
              <a:solidFill>
                <a:prstClr val="black"/>
              </a:solidFill>
            </a:endParaRPr>
          </a:p>
        </p:txBody>
      </p:sp>
      <p:sp>
        <p:nvSpPr>
          <p:cNvPr id="52" name="갈매기형 수장 51"/>
          <p:cNvSpPr/>
          <p:nvPr/>
        </p:nvSpPr>
        <p:spPr>
          <a:xfrm>
            <a:off x="4414883" y="2111859"/>
            <a:ext cx="32319" cy="131820"/>
          </a:xfrm>
          <a:prstGeom prst="chevron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 spc="-150">
              <a:solidFill>
                <a:prstClr val="black"/>
              </a:solidFill>
            </a:endParaRPr>
          </a:p>
        </p:txBody>
      </p:sp>
      <p:sp>
        <p:nvSpPr>
          <p:cNvPr id="53" name="갈매기형 수장 52"/>
          <p:cNvSpPr/>
          <p:nvPr/>
        </p:nvSpPr>
        <p:spPr>
          <a:xfrm>
            <a:off x="4629291" y="2111859"/>
            <a:ext cx="35551" cy="131820"/>
          </a:xfrm>
          <a:prstGeom prst="chevron">
            <a:avLst/>
          </a:prstGeom>
          <a:solidFill>
            <a:schemeClr val="accent1"/>
          </a:solidFill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 spc="-150">
              <a:solidFill>
                <a:prstClr val="black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811596" y="1937418"/>
            <a:ext cx="213641" cy="1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792" indent="-177792" algn="ctr" latinLnBrk="0">
              <a:buSzPct val="60000"/>
            </a:pPr>
            <a:r>
              <a:rPr lang="en-US" altLang="ko-KR" sz="900" b="1" spc="-15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solidFill>
                  <a:prstClr val="black"/>
                </a:solidFill>
              </a:rPr>
              <a:t>’21</a:t>
            </a:r>
            <a:endParaRPr lang="ko-KR" altLang="en-US" sz="900" b="1" spc="-15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893581" y="2131228"/>
            <a:ext cx="62972" cy="112452"/>
          </a:xfrm>
          <a:prstGeom prst="ellipse">
            <a:avLst/>
          </a:prstGeom>
          <a:solidFill>
            <a:srgbClr val="5B9BD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spc="-150" dirty="0">
              <a:solidFill>
                <a:prstClr val="white"/>
              </a:solidFill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642910" y="2321008"/>
            <a:ext cx="3453488" cy="2260524"/>
            <a:chOff x="5107533" y="2739254"/>
            <a:chExt cx="2879196" cy="2260524"/>
          </a:xfrm>
        </p:grpSpPr>
        <p:sp>
          <p:nvSpPr>
            <p:cNvPr id="64" name="직사각형 63"/>
            <p:cNvSpPr/>
            <p:nvPr/>
          </p:nvSpPr>
          <p:spPr>
            <a:xfrm>
              <a:off x="5107533" y="2739254"/>
              <a:ext cx="2879196" cy="226052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b="1" spc="-15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9" name="오각형 68"/>
            <p:cNvSpPr/>
            <p:nvPr/>
          </p:nvSpPr>
          <p:spPr>
            <a:xfrm>
              <a:off x="5200309" y="2878457"/>
              <a:ext cx="2586499" cy="562260"/>
            </a:xfrm>
            <a:prstGeom prst="homePlate">
              <a:avLst>
                <a:gd name="adj" fmla="val 1477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1002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76000" rtlCol="0" anchor="ctr"/>
            <a:lstStyle/>
            <a:p>
              <a:r>
                <a:rPr lang="en-US" altLang="ko-KR" sz="105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(</a:t>
              </a:r>
              <a:r>
                <a:rPr lang="ko-KR" altLang="en-US" sz="105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부</a:t>
              </a:r>
              <a:r>
                <a:rPr lang="en-US" altLang="ko-KR" sz="105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)</a:t>
              </a:r>
              <a:r>
                <a:rPr lang="ko-KR" altLang="en-US" sz="105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첨단생산기술개발</a:t>
              </a:r>
              <a:endParaRPr lang="en-US" altLang="ko-KR" sz="1050" b="1" kern="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cs typeface="Arial" pitchFamily="34" charset="0"/>
              </a:endParaRPr>
            </a:p>
            <a:p>
              <a:r>
                <a:rPr lang="en-US" altLang="ko-KR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     *</a:t>
              </a:r>
              <a:r>
                <a:rPr lang="ko-KR" altLang="en-US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‘19</a:t>
              </a:r>
              <a:r>
                <a:rPr lang="ko-KR" altLang="en-US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년부터 </a:t>
              </a:r>
              <a:r>
                <a:rPr lang="ko-KR" altLang="en-US" sz="900" b="1" kern="0" spc="-15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스마트팜</a:t>
              </a:r>
              <a:r>
                <a:rPr lang="ko-KR" altLang="en-US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 관련 </a:t>
              </a:r>
              <a:endParaRPr lang="en-US" altLang="ko-KR" sz="900" b="1" kern="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FF00"/>
                </a:solidFill>
                <a:cs typeface="Arial" pitchFamily="34" charset="0"/>
              </a:endParaRPr>
            </a:p>
            <a:p>
              <a:r>
                <a:rPr lang="en-US" altLang="ko-KR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        </a:t>
              </a:r>
              <a:r>
                <a:rPr lang="ko-KR" altLang="en-US" sz="9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FF00"/>
                  </a:solidFill>
                  <a:cs typeface="Arial" pitchFamily="34" charset="0"/>
                </a:rPr>
                <a:t>신규과제 지원중단</a:t>
              </a:r>
            </a:p>
          </p:txBody>
        </p:sp>
        <p:sp>
          <p:nvSpPr>
            <p:cNvPr id="72" name="오각형 71"/>
            <p:cNvSpPr/>
            <p:nvPr/>
          </p:nvSpPr>
          <p:spPr>
            <a:xfrm>
              <a:off x="6273814" y="4236428"/>
              <a:ext cx="1174946" cy="562260"/>
            </a:xfrm>
            <a:prstGeom prst="homePlate">
              <a:avLst>
                <a:gd name="adj" fmla="val 1477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1002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(</a:t>
              </a: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청</a:t>
              </a:r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) </a:t>
              </a:r>
            </a:p>
            <a:p>
              <a:pPr algn="ctr"/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첨단기술 </a:t>
              </a:r>
              <a:r>
                <a:rPr lang="ko-KR" altLang="en-US" sz="1000" b="1" kern="0" spc="-15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융복합</a:t>
              </a: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000" b="1" kern="0" spc="-15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스마트팜</a:t>
              </a: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 기술개발</a:t>
              </a:r>
              <a:endParaRPr lang="ko-KR" altLang="en-US" sz="900" b="1" kern="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4" name="오각형 73"/>
            <p:cNvSpPr/>
            <p:nvPr/>
          </p:nvSpPr>
          <p:spPr>
            <a:xfrm>
              <a:off x="5200309" y="4236428"/>
              <a:ext cx="1001737" cy="562260"/>
            </a:xfrm>
            <a:prstGeom prst="homePlate">
              <a:avLst>
                <a:gd name="adj" fmla="val 1447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1002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(</a:t>
              </a: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청</a:t>
              </a:r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)</a:t>
              </a:r>
            </a:p>
            <a:p>
              <a:pPr algn="r"/>
              <a:r>
                <a:rPr lang="ko-KR" altLang="en-US" sz="1000" b="1" kern="0" spc="-15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한국형스마트팜</a:t>
              </a: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altLang="ko-KR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000" b="1" kern="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cs typeface="Arial" pitchFamily="34" charset="0"/>
                </a:rPr>
                <a:t>핵심기반기술개발</a:t>
              </a:r>
              <a:endParaRPr lang="ko-KR" altLang="en-US" sz="900" b="1" kern="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260006" y="4236428"/>
              <a:ext cx="19993" cy="562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spc="-150">
                <a:solidFill>
                  <a:prstClr val="white"/>
                </a:solidFill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334482" y="4236428"/>
              <a:ext cx="19993" cy="562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spc="-150">
                <a:solidFill>
                  <a:prstClr val="white"/>
                </a:solidFill>
              </a:endParaRPr>
            </a:p>
          </p:txBody>
        </p:sp>
        <p:grpSp>
          <p:nvGrpSpPr>
            <p:cNvPr id="77" name="그룹 87"/>
            <p:cNvGrpSpPr/>
            <p:nvPr/>
          </p:nvGrpSpPr>
          <p:grpSpPr>
            <a:xfrm>
              <a:off x="5321469" y="3567915"/>
              <a:ext cx="880577" cy="562260"/>
              <a:chOff x="-911581" y="2429204"/>
              <a:chExt cx="2013632" cy="432000"/>
            </a:xfrm>
          </p:grpSpPr>
          <p:sp>
            <p:nvSpPr>
              <p:cNvPr id="82" name="오각형 81"/>
              <p:cNvSpPr/>
              <p:nvPr/>
            </p:nvSpPr>
            <p:spPr>
              <a:xfrm>
                <a:off x="-911581" y="2429204"/>
                <a:ext cx="2013632" cy="432000"/>
              </a:xfrm>
              <a:prstGeom prst="homePlate">
                <a:avLst>
                  <a:gd name="adj" fmla="val 1447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1002">
                <a:schemeClr val="lt1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000" b="1" kern="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cs typeface="Arial" pitchFamily="34" charset="0"/>
                  </a:rPr>
                  <a:t>(</a:t>
                </a:r>
                <a:r>
                  <a:rPr lang="ko-KR" altLang="en-US" sz="1000" b="1" kern="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cs typeface="Arial" pitchFamily="34" charset="0"/>
                  </a:rPr>
                  <a:t>과</a:t>
                </a:r>
                <a:r>
                  <a:rPr lang="en-US" altLang="ko-KR" sz="1000" b="1" kern="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cs typeface="Arial" pitchFamily="34" charset="0"/>
                  </a:rPr>
                  <a:t>)</a:t>
                </a:r>
              </a:p>
              <a:p>
                <a:pPr algn="r"/>
                <a:r>
                  <a:rPr lang="en-US" altLang="ko-KR" sz="1000" b="1" kern="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cs typeface="Arial" pitchFamily="34" charset="0"/>
                  </a:rPr>
                  <a:t>SFS </a:t>
                </a:r>
                <a:r>
                  <a:rPr lang="ko-KR" altLang="en-US" sz="1000" b="1" kern="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cs typeface="Arial" pitchFamily="34" charset="0"/>
                  </a:rPr>
                  <a:t>융합연구단</a:t>
                </a: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-777479" y="2429204"/>
                <a:ext cx="45719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spc="-1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-607174" y="2429204"/>
                <a:ext cx="45719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spc="-1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8" name="직사각형 77"/>
            <p:cNvSpPr/>
            <p:nvPr/>
          </p:nvSpPr>
          <p:spPr>
            <a:xfrm>
              <a:off x="5299124" y="2878457"/>
              <a:ext cx="19993" cy="562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spc="-150">
                <a:solidFill>
                  <a:prstClr val="white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373600" y="2878457"/>
              <a:ext cx="19993" cy="562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spc="-150">
                <a:solidFill>
                  <a:prstClr val="white"/>
                </a:solidFill>
              </a:endParaRPr>
            </a:p>
          </p:txBody>
        </p:sp>
        <p:sp>
          <p:nvSpPr>
            <p:cNvPr id="80" name="오각형 79"/>
            <p:cNvSpPr/>
            <p:nvPr/>
          </p:nvSpPr>
          <p:spPr>
            <a:xfrm>
              <a:off x="6941971" y="2878457"/>
              <a:ext cx="844837" cy="562260"/>
            </a:xfrm>
            <a:prstGeom prst="homePlate">
              <a:avLst>
                <a:gd name="adj" fmla="val 14771"/>
              </a:avLst>
            </a:prstGeom>
            <a:solidFill>
              <a:schemeClr val="accent5">
                <a:lumMod val="60000"/>
                <a:lumOff val="40000"/>
                <a:alpha val="37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1002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900" b="1" kern="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81" name="번개 80"/>
            <p:cNvSpPr/>
            <p:nvPr/>
          </p:nvSpPr>
          <p:spPr>
            <a:xfrm rot="1340961">
              <a:off x="6864295" y="2862712"/>
              <a:ext cx="145084" cy="554408"/>
            </a:xfrm>
            <a:prstGeom prst="lightningBol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spc="-150">
                <a:solidFill>
                  <a:prstClr val="white"/>
                </a:solidFill>
              </a:endParaRPr>
            </a:p>
          </p:txBody>
        </p:sp>
      </p:grpSp>
      <p:pic>
        <p:nvPicPr>
          <p:cNvPr id="86" name="_x154598392" descr="EMB0000236004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07"/>
          <a:stretch/>
        </p:blipFill>
        <p:spPr bwMode="auto">
          <a:xfrm>
            <a:off x="4857752" y="2571750"/>
            <a:ext cx="3839661" cy="17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5286197" y="2071684"/>
            <a:ext cx="4429339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 Key Factor Technology: Average </a:t>
            </a:r>
            <a:r>
              <a:rPr lang="ko-KR" altLang="en-US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Technology</a:t>
            </a:r>
            <a:r>
              <a:rPr lang="ko-KR" altLang="en-US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Gap</a:t>
            </a:r>
            <a:r>
              <a:rPr lang="ko-KR" altLang="en-US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  </a:t>
            </a: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4.0</a:t>
            </a:r>
            <a:r>
              <a:rPr lang="ko-KR" altLang="en-US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years, Technology level</a:t>
            </a:r>
            <a:r>
              <a:rPr lang="ko-KR" altLang="en-US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050" b="1" spc="-18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76.2%</a:t>
            </a:r>
            <a:endParaRPr lang="ko-KR" altLang="en-US" sz="1000" spc="-180" dirty="0">
              <a:ln>
                <a:solidFill>
                  <a:schemeClr val="accent6">
                    <a:shade val="50000"/>
                    <a:alpha val="0"/>
                  </a:schemeClr>
                </a:solidFill>
              </a:ln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9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1070857" y="3230401"/>
            <a:ext cx="6644341" cy="2615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2A4AA0"/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1538" y="3638308"/>
            <a:ext cx="6643734" cy="50507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headEnd type="oval"/>
            <a:tailEnd type="oval"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ea"/>
              <a:ea typeface="+mj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82" y="1358643"/>
            <a:ext cx="1537238" cy="153313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52" y="1357304"/>
            <a:ext cx="1532677" cy="153410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74" y="1360853"/>
            <a:ext cx="1553168" cy="153153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49695" y="860786"/>
            <a:ext cx="3218249" cy="2107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Smart Farm Innovation Valley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1323831" y="1428742"/>
            <a:ext cx="1553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gradFill flip="none" rotWithShape="1">
                  <a:gsLst>
                    <a:gs pos="32917">
                      <a:schemeClr val="bg1"/>
                    </a:gs>
                    <a:gs pos="56738">
                      <a:schemeClr val="bg1"/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Production Complex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3823353" y="1428742"/>
            <a:ext cx="1072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gradFill flip="none" rotWithShape="1">
                  <a:gsLst>
                    <a:gs pos="42500">
                      <a:schemeClr val="bg1"/>
                    </a:gs>
                    <a:gs pos="56738">
                      <a:schemeClr val="bg1"/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Youth Startup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5500694" y="1428742"/>
            <a:ext cx="1857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spc="-15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gradFill flip="none" rotWithShape="1">
                  <a:gsLst>
                    <a:gs pos="42500">
                      <a:schemeClr val="bg1"/>
                    </a:gs>
                    <a:gs pos="56738">
                      <a:schemeClr val="bg1"/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Demonstration </a:t>
            </a:r>
            <a:r>
              <a:rPr lang="en-US" altLang="ko-KR" sz="1200" b="1" spc="-15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gradFill flip="none" rotWithShape="1">
                  <a:gsLst>
                    <a:gs pos="42500">
                      <a:schemeClr val="bg1"/>
                    </a:gs>
                    <a:gs pos="56738">
                      <a:schemeClr val="bg1"/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Complex</a:t>
            </a:r>
            <a:endParaRPr lang="en-US" altLang="ko-KR" sz="1200" b="1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gradFill flip="none" rotWithShape="1">
                <a:gsLst>
                  <a:gs pos="42500">
                    <a:schemeClr val="bg1"/>
                  </a:gs>
                  <a:gs pos="56738">
                    <a:schemeClr val="bg1"/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B113359-A0C7-4560-BCE0-319424F34373}"/>
              </a:ext>
            </a:extLst>
          </p:cNvPr>
          <p:cNvSpPr/>
          <p:nvPr/>
        </p:nvSpPr>
        <p:spPr>
          <a:xfrm>
            <a:off x="1571604" y="1664869"/>
            <a:ext cx="1285884" cy="12772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/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Smart technology application to aged facility  and  system integration</a:t>
            </a:r>
            <a:endParaRPr lang="en-US" altLang="ko-KR" sz="11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  <a:p>
            <a:pPr latinLnBrk="0"/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Synergy by linking processing,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distribution, and 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export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B113359-A0C7-4560-BCE0-319424F34373}"/>
              </a:ext>
            </a:extLst>
          </p:cNvPr>
          <p:cNvSpPr/>
          <p:nvPr/>
        </p:nvSpPr>
        <p:spPr>
          <a:xfrm>
            <a:off x="5826320" y="1730412"/>
            <a:ext cx="153176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/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Equipment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demonstration and 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big data analysis </a:t>
            </a:r>
          </a:p>
          <a:p>
            <a:pPr latinLnBrk="0"/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Business R&amp;D 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matching research 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support</a:t>
            </a:r>
            <a:endParaRPr lang="en-US" altLang="ko-KR" sz="11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  <a:p>
            <a:pPr latinLnBrk="0"/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Approval certificate, exhibition experience service 1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8B113359-A0C7-4560-BCE0-319424F34373}"/>
              </a:ext>
            </a:extLst>
          </p:cNvPr>
          <p:cNvSpPr/>
          <p:nvPr/>
        </p:nvSpPr>
        <p:spPr>
          <a:xfrm>
            <a:off x="3503988" y="1688094"/>
            <a:ext cx="1710954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latinLnBrk="0"/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Education and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 business management 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training</a:t>
            </a:r>
            <a:endParaRPr lang="en-US" altLang="ko-KR" sz="8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  <a:p>
            <a:pPr algn="ctr" latinLnBrk="0"/>
            <a:endParaRPr lang="en-US" altLang="ko-KR" sz="11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  <a:p>
            <a:pPr algn="ctr" latinLnBrk="0"/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Leased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Smart 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Farm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 (</a:t>
            </a:r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6ha per 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farm</a:t>
            </a:r>
            <a:r>
              <a:rPr lang="en-US" altLang="ko-KR" sz="1100" spc="-150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)</a:t>
            </a:r>
            <a:endParaRPr lang="en-US" altLang="ko-KR" sz="11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  <a:p>
            <a:pPr algn="ctr" latinLnBrk="0"/>
            <a:r>
              <a:rPr lang="en-US" altLang="ko-KR" sz="1100" spc="-15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Youth startup and employment</a:t>
            </a:r>
            <a:endParaRPr lang="en-US" altLang="ko-KR" sz="1400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3714744" y="3214692"/>
            <a:ext cx="14290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Local Specialization</a:t>
            </a:r>
            <a:endParaRPr lang="en-US" altLang="ko-KR" sz="1400" b="1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1472" y="3571882"/>
            <a:ext cx="79965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100" spc="-50" dirty="0"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Identifying an innovation valley model suitable for local characteristics (Ex: export hub, bioindustry hub) </a:t>
            </a:r>
          </a:p>
          <a:p>
            <a:pPr algn="ctr">
              <a:lnSpc>
                <a:spcPts val="1000"/>
              </a:lnSpc>
            </a:pPr>
            <a:r>
              <a:rPr lang="en-US" altLang="ko-KR" sz="1100" spc="-50" dirty="0"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+</a:t>
            </a:r>
          </a:p>
          <a:p>
            <a:pPr algn="ctr">
              <a:lnSpc>
                <a:spcPts val="1000"/>
              </a:lnSpc>
            </a:pPr>
            <a:r>
              <a:rPr lang="en-US" altLang="ko-KR" sz="1100" spc="-50" dirty="0"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Inducing participation and investment from agricultural corporations and businesses </a:t>
            </a:r>
            <a:endParaRPr lang="ko-KR" altLang="en-US" sz="1100" spc="-50" dirty="0"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7" name="이등변 삼각형 26"/>
          <p:cNvSpPr/>
          <p:nvPr/>
        </p:nvSpPr>
        <p:spPr>
          <a:xfrm rot="10800000">
            <a:off x="4286248" y="2143122"/>
            <a:ext cx="67613" cy="63053"/>
          </a:xfrm>
          <a:prstGeom prst="triangle">
            <a:avLst/>
          </a:prstGeom>
          <a:solidFill>
            <a:srgbClr val="30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이등변 삼각형 27"/>
          <p:cNvSpPr/>
          <p:nvPr/>
        </p:nvSpPr>
        <p:spPr>
          <a:xfrm rot="10800000">
            <a:off x="4286248" y="2500312"/>
            <a:ext cx="67613" cy="63053"/>
          </a:xfrm>
          <a:prstGeom prst="triangle">
            <a:avLst/>
          </a:prstGeom>
          <a:solidFill>
            <a:srgbClr val="30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도넛 28"/>
          <p:cNvSpPr/>
          <p:nvPr/>
        </p:nvSpPr>
        <p:spPr>
          <a:xfrm>
            <a:off x="1042797" y="6027182"/>
            <a:ext cx="128898" cy="128898"/>
          </a:xfrm>
          <a:prstGeom prst="donut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55">
              <a:solidFill>
                <a:schemeClr val="tx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786446" y="2000246"/>
            <a:ext cx="45719" cy="4688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1" name="타원 30"/>
          <p:cNvSpPr/>
          <p:nvPr/>
        </p:nvSpPr>
        <p:spPr>
          <a:xfrm>
            <a:off x="5786446" y="2357436"/>
            <a:ext cx="45719" cy="4688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2" name="타원 31"/>
          <p:cNvSpPr/>
          <p:nvPr/>
        </p:nvSpPr>
        <p:spPr>
          <a:xfrm>
            <a:off x="5786446" y="2571750"/>
            <a:ext cx="45719" cy="4688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3" name="타원 32"/>
          <p:cNvSpPr/>
          <p:nvPr/>
        </p:nvSpPr>
        <p:spPr>
          <a:xfrm>
            <a:off x="1500166" y="2024798"/>
            <a:ext cx="45719" cy="4688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4" name="타원 33"/>
          <p:cNvSpPr/>
          <p:nvPr/>
        </p:nvSpPr>
        <p:spPr>
          <a:xfrm>
            <a:off x="1500166" y="2571750"/>
            <a:ext cx="45719" cy="4688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도넛 34"/>
          <p:cNvSpPr/>
          <p:nvPr/>
        </p:nvSpPr>
        <p:spPr>
          <a:xfrm>
            <a:off x="1042797" y="6458982"/>
            <a:ext cx="128898" cy="128898"/>
          </a:xfrm>
          <a:prstGeom prst="donut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55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214414" y="421482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469" indent="-331077" defTabSz="840936">
              <a:spcBef>
                <a:spcPct val="20000"/>
              </a:spcBef>
              <a:buSzPct val="100000"/>
              <a:defRPr/>
            </a:pPr>
            <a:r>
              <a:rPr lang="en-US" altLang="ko-KR" sz="1400" b="1" dirty="0" smtClean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Smart </a:t>
            </a:r>
            <a:r>
              <a:rPr lang="en-US" altLang="ko-KR" sz="1400" b="1" dirty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Farm Innovation Valley (4</a:t>
            </a:r>
            <a:r>
              <a:rPr lang="ko-KR" altLang="en-US" sz="1400" b="1" dirty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</a:t>
            </a:r>
            <a:r>
              <a:rPr lang="en-US" altLang="ko-KR" sz="1400" b="1" dirty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places)</a:t>
            </a:r>
            <a:r>
              <a:rPr lang="ko-KR" altLang="en-US" sz="1400" b="1" dirty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</a:t>
            </a:r>
            <a:r>
              <a:rPr lang="en-US" altLang="ko-KR" sz="1400" b="1" dirty="0">
                <a:ln w="1905"/>
                <a:solidFill>
                  <a:srgbClr val="2A4A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: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Gimje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(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Jeonbuk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), 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Sangju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(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Gyeongbuk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), 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Goheung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(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Jeonnam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), and 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Miryang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 (</a:t>
            </a:r>
            <a:r>
              <a:rPr lang="en-US" altLang="ko-KR" sz="1400" b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Gyeongnam</a:t>
            </a:r>
            <a:r>
              <a:rPr lang="en-US" altLang="ko-KR" sz="1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78323" y="778002"/>
            <a:ext cx="3653717" cy="42785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Promoting R&amp;D Specialized in Smart Farm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3143240" y="1214428"/>
            <a:ext cx="2490013" cy="285752"/>
          </a:xfrm>
          <a:prstGeom prst="roundRect">
            <a:avLst>
              <a:gd name="adj" fmla="val 50000"/>
            </a:avLst>
          </a:prstGeom>
          <a:pattFill prst="lgCheck">
            <a:fgClr>
              <a:schemeClr val="accent1">
                <a:lumMod val="75000"/>
              </a:schemeClr>
            </a:fgClr>
            <a:bgClr>
              <a:srgbClr val="2C549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b="1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</a:rPr>
              <a:t>Strategic Tasks</a:t>
            </a:r>
            <a:endParaRPr lang="ko-KR" altLang="en-US" sz="1500" b="1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42910" y="1214428"/>
            <a:ext cx="1861818" cy="285752"/>
          </a:xfrm>
          <a:prstGeom prst="roundRect">
            <a:avLst>
              <a:gd name="adj" fmla="val 50000"/>
            </a:avLst>
          </a:prstGeom>
          <a:pattFill prst="lgCheck">
            <a:fgClr>
              <a:schemeClr val="accent1">
                <a:lumMod val="75000"/>
              </a:schemeClr>
            </a:fgClr>
            <a:bgClr>
              <a:srgbClr val="2C549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b="1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</a:rPr>
              <a:t>Project Detail</a:t>
            </a:r>
            <a:endParaRPr lang="ko-KR" altLang="en-US" sz="1500" b="1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642634" y="1622895"/>
            <a:ext cx="3360016" cy="234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H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igh productivity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digital cultivation technology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42634" y="1928808"/>
            <a:ext cx="3360016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O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ptimized field-specific smart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farm technology 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642634" y="2214560"/>
            <a:ext cx="3360016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3.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H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ighly-productive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and precise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livestock management technology 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642634" y="2500312"/>
            <a:ext cx="3360016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>
              <a:lnSpc>
                <a:spcPts val="1000"/>
              </a:lnSpc>
            </a:pP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4.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I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ntelligent environmental control technology for livestock shed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642634" y="2786064"/>
            <a:ext cx="3360016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10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5. </a:t>
            </a:r>
            <a:r>
              <a:rPr lang="en-US" altLang="ko-KR" sz="110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O</a:t>
            </a:r>
            <a:r>
              <a:rPr lang="en-US" altLang="ko-KR" sz="110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ptimized </a:t>
            </a:r>
            <a:r>
              <a:rPr lang="en-US" altLang="ko-KR" sz="110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smart livestock model (K-FARM)</a:t>
            </a:r>
            <a:endParaRPr lang="ko-KR" altLang="en-US" sz="110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642634" y="3214692"/>
            <a:ext cx="3360016" cy="267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6.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F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ully autonomous integrated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control platform for smart greenhouse </a:t>
            </a:r>
            <a:r>
              <a:rPr lang="ko-KR" altLang="en-US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563246" y="1643056"/>
            <a:ext cx="1797466" cy="1255074"/>
            <a:chOff x="3519901" y="1627021"/>
            <a:chExt cx="1797466" cy="1255074"/>
          </a:xfrm>
        </p:grpSpPr>
        <p:sp>
          <p:nvSpPr>
            <p:cNvPr id="46" name="직사각형 45"/>
            <p:cNvSpPr/>
            <p:nvPr/>
          </p:nvSpPr>
          <p:spPr>
            <a:xfrm>
              <a:off x="3627957" y="1689885"/>
              <a:ext cx="1689410" cy="1192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7313" algn="ctr">
                <a:buClr>
                  <a:srgbClr val="C00000"/>
                </a:buClr>
                <a:buSzPct val="80000"/>
              </a:pPr>
              <a:r>
                <a:rPr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Smart Farm </a:t>
              </a:r>
              <a:r>
                <a:rPr lang="en-US" altLang="ko-KR" sz="1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Demonstration and Advanced </a:t>
              </a:r>
              <a:r>
                <a:rPr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R&amp;D Project </a:t>
              </a:r>
              <a:endParaRPr lang="ko-KR" altLang="en-US" sz="1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47" name="그룹 75"/>
            <p:cNvGrpSpPr/>
            <p:nvPr/>
          </p:nvGrpSpPr>
          <p:grpSpPr>
            <a:xfrm>
              <a:off x="3519901" y="1627021"/>
              <a:ext cx="288000" cy="298876"/>
              <a:chOff x="1254940" y="1968403"/>
              <a:chExt cx="706484" cy="724724"/>
            </a:xfrm>
          </p:grpSpPr>
          <p:grpSp>
            <p:nvGrpSpPr>
              <p:cNvPr id="48" name="그룹 76"/>
              <p:cNvGrpSpPr/>
              <p:nvPr/>
            </p:nvGrpSpPr>
            <p:grpSpPr>
              <a:xfrm>
                <a:off x="1254940" y="1968403"/>
                <a:ext cx="706484" cy="724724"/>
                <a:chOff x="1555086" y="1975383"/>
                <a:chExt cx="706484" cy="724724"/>
              </a:xfrm>
            </p:grpSpPr>
            <p:sp>
              <p:nvSpPr>
                <p:cNvPr id="50" name="타원 49"/>
                <p:cNvSpPr/>
                <p:nvPr/>
              </p:nvSpPr>
              <p:spPr>
                <a:xfrm>
                  <a:off x="1577514" y="1975383"/>
                  <a:ext cx="684056" cy="68405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1" name="Picture 18" descr="M:\PT소스\볼\0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colorTemperature colorTemp="47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5086" y="2000605"/>
                  <a:ext cx="699504" cy="699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1265888" y="1986715"/>
                <a:ext cx="673208" cy="6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cs typeface="Arial" pitchFamily="34" charset="0"/>
                  </a:rPr>
                  <a:t>1</a:t>
                </a:r>
                <a:endParaRPr lang="ko-KR" altLang="en-US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그룹 51"/>
          <p:cNvGrpSpPr/>
          <p:nvPr/>
        </p:nvGrpSpPr>
        <p:grpSpPr>
          <a:xfrm>
            <a:off x="563246" y="3344402"/>
            <a:ext cx="1797466" cy="1299050"/>
            <a:chOff x="3519901" y="2610413"/>
            <a:chExt cx="1797466" cy="1299050"/>
          </a:xfrm>
        </p:grpSpPr>
        <p:sp>
          <p:nvSpPr>
            <p:cNvPr id="53" name="직사각형 52"/>
            <p:cNvSpPr/>
            <p:nvPr/>
          </p:nvSpPr>
          <p:spPr>
            <a:xfrm>
              <a:off x="3627957" y="2685327"/>
              <a:ext cx="1689410" cy="1224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7313" algn="ctr">
                <a:buClr>
                  <a:srgbClr val="C00000"/>
                </a:buClr>
                <a:buSzPct val="80000"/>
              </a:pPr>
              <a:r>
                <a:rPr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Next </a:t>
              </a:r>
              <a:r>
                <a:rPr lang="en-US" altLang="ko-KR" sz="1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Gen Convergence </a:t>
              </a:r>
              <a:r>
                <a:rPr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rPr>
                <a:t>and Source Technology R&amp;D Project </a:t>
              </a:r>
              <a:endParaRPr lang="ko-KR" altLang="en-US" sz="1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54" name="그룹 82"/>
            <p:cNvGrpSpPr/>
            <p:nvPr/>
          </p:nvGrpSpPr>
          <p:grpSpPr>
            <a:xfrm>
              <a:off x="3519901" y="2610413"/>
              <a:ext cx="288523" cy="298876"/>
              <a:chOff x="1254940" y="1968403"/>
              <a:chExt cx="707767" cy="724724"/>
            </a:xfrm>
          </p:grpSpPr>
          <p:grpSp>
            <p:nvGrpSpPr>
              <p:cNvPr id="55" name="그룹 83"/>
              <p:cNvGrpSpPr/>
              <p:nvPr/>
            </p:nvGrpSpPr>
            <p:grpSpPr>
              <a:xfrm>
                <a:off x="1254940" y="1968403"/>
                <a:ext cx="706484" cy="724724"/>
                <a:chOff x="1555086" y="1975383"/>
                <a:chExt cx="706484" cy="724724"/>
              </a:xfrm>
            </p:grpSpPr>
            <p:sp>
              <p:nvSpPr>
                <p:cNvPr id="57" name="타원 56"/>
                <p:cNvSpPr/>
                <p:nvPr/>
              </p:nvSpPr>
              <p:spPr>
                <a:xfrm>
                  <a:off x="1577514" y="1975383"/>
                  <a:ext cx="684056" cy="68405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8" name="Picture 18" descr="M:\PT소스\볼\0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colorTemperature colorTemp="47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5086" y="2000605"/>
                  <a:ext cx="699504" cy="699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6" name="TextBox 55"/>
              <p:cNvSpPr txBox="1"/>
              <p:nvPr/>
            </p:nvSpPr>
            <p:spPr>
              <a:xfrm>
                <a:off x="1289499" y="1986715"/>
                <a:ext cx="673208" cy="6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cs typeface="Arial" pitchFamily="34" charset="0"/>
                  </a:rPr>
                  <a:t>2</a:t>
                </a:r>
                <a:endParaRPr lang="ko-KR" altLang="en-US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9" name="직사각형 58"/>
          <p:cNvSpPr/>
          <p:nvPr/>
        </p:nvSpPr>
        <p:spPr>
          <a:xfrm>
            <a:off x="2643451" y="3571882"/>
            <a:ext cx="3360016" cy="223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>
              <a:lnSpc>
                <a:spcPts val="900"/>
              </a:lnSpc>
            </a:pP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7.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Unmanned and automation production cycle management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technology for greenhouse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643451" y="3857634"/>
            <a:ext cx="3360016" cy="251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8.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T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echnology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for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full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circulation and use of green energy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643451" y="4221100"/>
            <a:ext cx="3360016" cy="279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altLang="ko-KR" sz="110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10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9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I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ntegrated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solution for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K-FARM for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unmanned autonomous smart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livestock farming</a:t>
            </a:r>
            <a:endParaRPr lang="ko-KR" altLang="en-US" sz="1100" b="1" spc="-50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643451" y="4572014"/>
            <a:ext cx="3360016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7313"/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10.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F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ull energy </a:t>
            </a:r>
            <a:r>
              <a:rPr lang="en-US" altLang="ko-KR" sz="1050" b="1" dirty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and </a:t>
            </a:r>
            <a:r>
              <a:rPr lang="en-US" altLang="ko-KR" sz="1050" b="1" dirty="0" smtClean="0">
                <a:ln>
                  <a:solidFill>
                    <a:srgbClr val="4F81BD">
                      <a:shade val="95000"/>
                      <a:satMod val="105000"/>
                      <a:alpha val="0"/>
                    </a:srgbClr>
                  </a:solidFill>
                </a:ln>
                <a:solidFill>
                  <a:prstClr val="black"/>
                </a:solidFill>
              </a:rPr>
              <a:t>resource circulation model for livestock farming</a:t>
            </a:r>
            <a:endParaRPr lang="ko-KR" altLang="en-US" sz="1050" b="1" dirty="0">
              <a:ln>
                <a:solidFill>
                  <a:srgbClr val="4F81BD">
                    <a:shade val="95000"/>
                    <a:satMod val="105000"/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447649" y="3071816"/>
            <a:ext cx="8339193" cy="45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모서리가 둥근 직사각형 63"/>
          <p:cNvSpPr/>
          <p:nvPr/>
        </p:nvSpPr>
        <p:spPr>
          <a:xfrm>
            <a:off x="6643702" y="1214427"/>
            <a:ext cx="2391849" cy="285753"/>
          </a:xfrm>
          <a:prstGeom prst="roundRect">
            <a:avLst>
              <a:gd name="adj" fmla="val 50000"/>
            </a:avLst>
          </a:prstGeom>
          <a:pattFill prst="lgCheck">
            <a:fgClr>
              <a:schemeClr val="accent1">
                <a:lumMod val="75000"/>
              </a:schemeClr>
            </a:fgClr>
            <a:bgClr>
              <a:srgbClr val="2C549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b="1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</a:rPr>
              <a:t>Performance </a:t>
            </a:r>
            <a:r>
              <a:rPr lang="en-US" altLang="ko-KR" sz="1500" b="1" dirty="0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</a:rPr>
              <a:t>Objective</a:t>
            </a:r>
            <a:endParaRPr lang="ko-KR" altLang="en-US" sz="1500" b="1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5437091" y="2076777"/>
            <a:ext cx="1748690" cy="595496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5426053" y="3791289"/>
            <a:ext cx="1748690" cy="595496"/>
          </a:xfrm>
          <a:prstGeom prst="rect">
            <a:avLst/>
          </a:prstGeom>
        </p:spPr>
      </p:pic>
      <p:sp>
        <p:nvSpPr>
          <p:cNvPr id="67" name="직사각형 66"/>
          <p:cNvSpPr/>
          <p:nvPr/>
        </p:nvSpPr>
        <p:spPr>
          <a:xfrm>
            <a:off x="6516348" y="3547598"/>
            <a:ext cx="255624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base" latinLnBrk="0"/>
            <a:r>
              <a:rPr lang="en-US" altLang="ko-KR" sz="1400" spc="-150" dirty="0">
                <a:solidFill>
                  <a:srgbClr val="1F497D">
                    <a:lumMod val="50000"/>
                  </a:srgbClr>
                </a:solidFill>
              </a:rPr>
              <a:t>Leading global smart farm technology by developing </a:t>
            </a:r>
            <a:r>
              <a:rPr lang="en-US" altLang="ko-KR" sz="1400" spc="-150" dirty="0" smtClean="0">
                <a:solidFill>
                  <a:srgbClr val="1F497D">
                    <a:lumMod val="50000"/>
                  </a:srgbClr>
                </a:solidFill>
              </a:rPr>
              <a:t>state-of-the-art intelligent information convergence </a:t>
            </a:r>
            <a:r>
              <a:rPr lang="en-US" altLang="ko-KR" sz="1400" spc="-150" dirty="0">
                <a:solidFill>
                  <a:srgbClr val="1F497D">
                    <a:lumMod val="50000"/>
                  </a:srgbClr>
                </a:solidFill>
              </a:rPr>
              <a:t>and source technology</a:t>
            </a:r>
            <a:endParaRPr lang="ko-KR" altLang="en-US" sz="1400" spc="-15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516348" y="1785932"/>
            <a:ext cx="26276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base" latinLnBrk="0"/>
            <a:r>
              <a:rPr lang="en-US" altLang="ko-KR" sz="1400" spc="-150" dirty="0">
                <a:solidFill>
                  <a:srgbClr val="1F497D">
                    <a:lumMod val="50000"/>
                  </a:srgbClr>
                </a:solidFill>
              </a:rPr>
              <a:t>Commercialization of smart farm solution customized to site considering characteristics of local, production scale, item, etc.  </a:t>
            </a:r>
            <a:endParaRPr lang="ko-KR" altLang="en-US" sz="1400" spc="-15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774609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Promoting R&amp;D Specialized in Smart Farm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>
            <a:extLst>
              <a:ext uri="{FF2B5EF4-FFF2-40B4-BE49-F238E27FC236}">
                <a16:creationId xmlns:a16="http://schemas.microsoft.com/office/drawing/2014/main" xmlns="" id="{BF416D09-BF2A-44CC-A191-5C34BF1FE04C}"/>
              </a:ext>
            </a:extLst>
          </p:cNvPr>
          <p:cNvSpPr/>
          <p:nvPr/>
        </p:nvSpPr>
        <p:spPr>
          <a:xfrm>
            <a:off x="1222069" y="1714494"/>
            <a:ext cx="1990658" cy="1990658"/>
          </a:xfrm>
          <a:prstGeom prst="ellipse">
            <a:avLst/>
          </a:prstGeom>
          <a:solidFill>
            <a:srgbClr val="F5F5F5"/>
          </a:solidFill>
          <a:ln w="571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xmlns="" id="{BF416D09-BF2A-44CC-A191-5C34BF1FE04C}"/>
              </a:ext>
            </a:extLst>
          </p:cNvPr>
          <p:cNvSpPr/>
          <p:nvPr/>
        </p:nvSpPr>
        <p:spPr>
          <a:xfrm>
            <a:off x="3539056" y="1714494"/>
            <a:ext cx="1990658" cy="1990658"/>
          </a:xfrm>
          <a:prstGeom prst="ellipse">
            <a:avLst/>
          </a:prstGeom>
          <a:solidFill>
            <a:srgbClr val="F5F5F5"/>
          </a:solidFill>
          <a:ln w="571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xmlns="" id="{BF416D09-BF2A-44CC-A191-5C34BF1FE04C}"/>
              </a:ext>
            </a:extLst>
          </p:cNvPr>
          <p:cNvSpPr/>
          <p:nvPr/>
        </p:nvSpPr>
        <p:spPr>
          <a:xfrm>
            <a:off x="5847826" y="1714494"/>
            <a:ext cx="1990658" cy="1990658"/>
          </a:xfrm>
          <a:prstGeom prst="ellipse">
            <a:avLst/>
          </a:prstGeom>
          <a:solidFill>
            <a:srgbClr val="F5F5F5"/>
          </a:solidFill>
          <a:ln w="571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6A977B48-3B46-4116-8248-8ED3AE777B1C}"/>
              </a:ext>
            </a:extLst>
          </p:cNvPr>
          <p:cNvSpPr/>
          <p:nvPr/>
        </p:nvSpPr>
        <p:spPr>
          <a:xfrm>
            <a:off x="3538823" y="2682460"/>
            <a:ext cx="2029098" cy="646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57200" latinLnBrk="0">
              <a:defRPr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Leading global technology completing existing performance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09BF6CA6-3CE0-4216-ABE3-8F364FDC8695}"/>
              </a:ext>
            </a:extLst>
          </p:cNvPr>
          <p:cNvSpPr/>
          <p:nvPr/>
        </p:nvSpPr>
        <p:spPr>
          <a:xfrm>
            <a:off x="5741381" y="2670884"/>
            <a:ext cx="2245156" cy="646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57200" latinLnBrk="0">
              <a:defRPr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Chemical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integration among Ministries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F616A9AF-4A9D-457F-9D70-527D33528CEA}"/>
              </a:ext>
            </a:extLst>
          </p:cNvPr>
          <p:cNvSpPr/>
          <p:nvPr/>
        </p:nvSpPr>
        <p:spPr>
          <a:xfrm>
            <a:off x="1142976" y="2679964"/>
            <a:ext cx="2116182" cy="646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57200" latinLnBrk="0">
              <a:defRPr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Supporting packages linking policy and project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5" name="Freeform 538"/>
          <p:cNvSpPr>
            <a:spLocks noEditPoints="1"/>
          </p:cNvSpPr>
          <p:nvPr/>
        </p:nvSpPr>
        <p:spPr bwMode="auto">
          <a:xfrm>
            <a:off x="1906112" y="1888312"/>
            <a:ext cx="612000" cy="612000"/>
          </a:xfrm>
          <a:custGeom>
            <a:avLst/>
            <a:gdLst>
              <a:gd name="T0" fmla="*/ 211 w 289"/>
              <a:gd name="T1" fmla="*/ 132 h 319"/>
              <a:gd name="T2" fmla="*/ 257 w 289"/>
              <a:gd name="T3" fmla="*/ 153 h 319"/>
              <a:gd name="T4" fmla="*/ 286 w 289"/>
              <a:gd name="T5" fmla="*/ 107 h 319"/>
              <a:gd name="T6" fmla="*/ 267 w 289"/>
              <a:gd name="T7" fmla="*/ 97 h 319"/>
              <a:gd name="T8" fmla="*/ 149 w 289"/>
              <a:gd name="T9" fmla="*/ 32 h 319"/>
              <a:gd name="T10" fmla="*/ 139 w 289"/>
              <a:gd name="T11" fmla="*/ 0 h 319"/>
              <a:gd name="T12" fmla="*/ 128 w 289"/>
              <a:gd name="T13" fmla="*/ 128 h 319"/>
              <a:gd name="T14" fmla="*/ 107 w 289"/>
              <a:gd name="T15" fmla="*/ 160 h 319"/>
              <a:gd name="T16" fmla="*/ 43 w 289"/>
              <a:gd name="T17" fmla="*/ 206 h 319"/>
              <a:gd name="T18" fmla="*/ 56 w 289"/>
              <a:gd name="T19" fmla="*/ 93 h 319"/>
              <a:gd name="T20" fmla="*/ 68 w 289"/>
              <a:gd name="T21" fmla="*/ 122 h 319"/>
              <a:gd name="T22" fmla="*/ 78 w 289"/>
              <a:gd name="T23" fmla="*/ 111 h 319"/>
              <a:gd name="T24" fmla="*/ 64 w 289"/>
              <a:gd name="T25" fmla="*/ 55 h 319"/>
              <a:gd name="T26" fmla="*/ 9 w 289"/>
              <a:gd name="T27" fmla="*/ 70 h 319"/>
              <a:gd name="T28" fmla="*/ 20 w 289"/>
              <a:gd name="T29" fmla="*/ 80 h 319"/>
              <a:gd name="T30" fmla="*/ 11 w 289"/>
              <a:gd name="T31" fmla="*/ 160 h 319"/>
              <a:gd name="T32" fmla="*/ 7 w 289"/>
              <a:gd name="T33" fmla="*/ 227 h 319"/>
              <a:gd name="T34" fmla="*/ 12 w 289"/>
              <a:gd name="T35" fmla="*/ 247 h 319"/>
              <a:gd name="T36" fmla="*/ 119 w 289"/>
              <a:gd name="T37" fmla="*/ 185 h 319"/>
              <a:gd name="T38" fmla="*/ 159 w 289"/>
              <a:gd name="T39" fmla="*/ 184 h 319"/>
              <a:gd name="T40" fmla="*/ 139 w 289"/>
              <a:gd name="T41" fmla="*/ 266 h 319"/>
              <a:gd name="T42" fmla="*/ 138 w 289"/>
              <a:gd name="T43" fmla="*/ 254 h 319"/>
              <a:gd name="T44" fmla="*/ 126 w 289"/>
              <a:gd name="T45" fmla="*/ 237 h 319"/>
              <a:gd name="T46" fmla="*/ 89 w 289"/>
              <a:gd name="T47" fmla="*/ 262 h 319"/>
              <a:gd name="T48" fmla="*/ 111 w 289"/>
              <a:gd name="T49" fmla="*/ 314 h 319"/>
              <a:gd name="T50" fmla="*/ 125 w 289"/>
              <a:gd name="T51" fmla="*/ 317 h 319"/>
              <a:gd name="T52" fmla="*/ 118 w 289"/>
              <a:gd name="T53" fmla="*/ 286 h 319"/>
              <a:gd name="T54" fmla="*/ 243 w 289"/>
              <a:gd name="T55" fmla="*/ 234 h 319"/>
              <a:gd name="T56" fmla="*/ 267 w 289"/>
              <a:gd name="T57" fmla="*/ 247 h 319"/>
              <a:gd name="T58" fmla="*/ 272 w 289"/>
              <a:gd name="T59" fmla="*/ 227 h 319"/>
              <a:gd name="T60" fmla="*/ 171 w 289"/>
              <a:gd name="T61" fmla="*/ 160 h 319"/>
              <a:gd name="T62" fmla="*/ 149 w 289"/>
              <a:gd name="T63" fmla="*/ 128 h 319"/>
              <a:gd name="T64" fmla="*/ 238 w 289"/>
              <a:gd name="T65" fmla="*/ 121 h 319"/>
              <a:gd name="T66" fmla="*/ 207 w 289"/>
              <a:gd name="T67" fmla="*/ 118 h 319"/>
              <a:gd name="T68" fmla="*/ 139 w 289"/>
              <a:gd name="T69" fmla="*/ 170 h 319"/>
              <a:gd name="T70" fmla="*/ 139 w 289"/>
              <a:gd name="T71" fmla="*/ 14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9" h="319">
                <a:moveTo>
                  <a:pt x="207" y="118"/>
                </a:moveTo>
                <a:cubicBezTo>
                  <a:pt x="204" y="123"/>
                  <a:pt x="206" y="129"/>
                  <a:pt x="211" y="13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3" y="153"/>
                  <a:pt x="255" y="153"/>
                  <a:pt x="257" y="153"/>
                </a:cubicBezTo>
                <a:cubicBezTo>
                  <a:pt x="261" y="153"/>
                  <a:pt x="264" y="151"/>
                  <a:pt x="266" y="147"/>
                </a:cubicBezTo>
                <a:cubicBezTo>
                  <a:pt x="286" y="107"/>
                  <a:pt x="286" y="107"/>
                  <a:pt x="286" y="107"/>
                </a:cubicBezTo>
                <a:cubicBezTo>
                  <a:pt x="289" y="101"/>
                  <a:pt x="287" y="95"/>
                  <a:pt x="282" y="92"/>
                </a:cubicBezTo>
                <a:cubicBezTo>
                  <a:pt x="276" y="90"/>
                  <a:pt x="270" y="92"/>
                  <a:pt x="267" y="97"/>
                </a:cubicBezTo>
                <a:cubicBezTo>
                  <a:pt x="259" y="115"/>
                  <a:pt x="259" y="115"/>
                  <a:pt x="259" y="115"/>
                </a:cubicBezTo>
                <a:cubicBezTo>
                  <a:pt x="241" y="69"/>
                  <a:pt x="199" y="36"/>
                  <a:pt x="149" y="32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9" y="4"/>
                  <a:pt x="145" y="0"/>
                  <a:pt x="139" y="0"/>
                </a:cubicBezTo>
                <a:cubicBezTo>
                  <a:pt x="133" y="0"/>
                  <a:pt x="128" y="4"/>
                  <a:pt x="128" y="10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9"/>
                  <a:pt x="128" y="130"/>
                </a:cubicBezTo>
                <a:cubicBezTo>
                  <a:pt x="116" y="134"/>
                  <a:pt x="107" y="146"/>
                  <a:pt x="107" y="160"/>
                </a:cubicBezTo>
                <a:cubicBezTo>
                  <a:pt x="107" y="162"/>
                  <a:pt x="107" y="165"/>
                  <a:pt x="108" y="167"/>
                </a:cubicBezTo>
                <a:cubicBezTo>
                  <a:pt x="43" y="206"/>
                  <a:pt x="43" y="206"/>
                  <a:pt x="43" y="206"/>
                </a:cubicBezTo>
                <a:cubicBezTo>
                  <a:pt x="36" y="191"/>
                  <a:pt x="32" y="176"/>
                  <a:pt x="32" y="160"/>
                </a:cubicBezTo>
                <a:cubicBezTo>
                  <a:pt x="32" y="135"/>
                  <a:pt x="41" y="111"/>
                  <a:pt x="56" y="93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8"/>
                  <a:pt x="62" y="122"/>
                  <a:pt x="68" y="122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74" y="121"/>
                  <a:pt x="79" y="116"/>
                  <a:pt x="78" y="111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9"/>
                  <a:pt x="70" y="55"/>
                  <a:pt x="64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13" y="59"/>
                  <a:pt x="9" y="64"/>
                  <a:pt x="9" y="70"/>
                </a:cubicBezTo>
                <a:cubicBezTo>
                  <a:pt x="9" y="75"/>
                  <a:pt x="14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40" y="78"/>
                  <a:pt x="40" y="78"/>
                  <a:pt x="40" y="78"/>
                </a:cubicBezTo>
                <a:cubicBezTo>
                  <a:pt x="21" y="101"/>
                  <a:pt x="11" y="130"/>
                  <a:pt x="11" y="160"/>
                </a:cubicBezTo>
                <a:cubicBezTo>
                  <a:pt x="11" y="180"/>
                  <a:pt x="16" y="199"/>
                  <a:pt x="24" y="217"/>
                </a:cubicBezTo>
                <a:cubicBezTo>
                  <a:pt x="7" y="227"/>
                  <a:pt x="7" y="227"/>
                  <a:pt x="7" y="227"/>
                </a:cubicBezTo>
                <a:cubicBezTo>
                  <a:pt x="2" y="230"/>
                  <a:pt x="0" y="237"/>
                  <a:pt x="3" y="242"/>
                </a:cubicBezTo>
                <a:cubicBezTo>
                  <a:pt x="5" y="245"/>
                  <a:pt x="9" y="247"/>
                  <a:pt x="12" y="247"/>
                </a:cubicBezTo>
                <a:cubicBezTo>
                  <a:pt x="14" y="247"/>
                  <a:pt x="16" y="246"/>
                  <a:pt x="18" y="245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5" y="189"/>
                  <a:pt x="131" y="192"/>
                  <a:pt x="139" y="192"/>
                </a:cubicBezTo>
                <a:cubicBezTo>
                  <a:pt x="146" y="192"/>
                  <a:pt x="153" y="189"/>
                  <a:pt x="159" y="184"/>
                </a:cubicBezTo>
                <a:cubicBezTo>
                  <a:pt x="224" y="223"/>
                  <a:pt x="224" y="223"/>
                  <a:pt x="224" y="223"/>
                </a:cubicBezTo>
                <a:cubicBezTo>
                  <a:pt x="204" y="250"/>
                  <a:pt x="173" y="266"/>
                  <a:pt x="139" y="266"/>
                </a:cubicBezTo>
                <a:cubicBezTo>
                  <a:pt x="133" y="266"/>
                  <a:pt x="128" y="266"/>
                  <a:pt x="122" y="265"/>
                </a:cubicBezTo>
                <a:cubicBezTo>
                  <a:pt x="138" y="254"/>
                  <a:pt x="138" y="254"/>
                  <a:pt x="138" y="254"/>
                </a:cubicBezTo>
                <a:cubicBezTo>
                  <a:pt x="143" y="251"/>
                  <a:pt x="144" y="244"/>
                  <a:pt x="141" y="240"/>
                </a:cubicBezTo>
                <a:cubicBezTo>
                  <a:pt x="138" y="235"/>
                  <a:pt x="131" y="233"/>
                  <a:pt x="126" y="237"/>
                </a:cubicBezTo>
                <a:cubicBezTo>
                  <a:pt x="89" y="262"/>
                  <a:pt x="89" y="262"/>
                  <a:pt x="89" y="262"/>
                </a:cubicBezTo>
                <a:cubicBezTo>
                  <a:pt x="89" y="262"/>
                  <a:pt x="89" y="262"/>
                  <a:pt x="89" y="262"/>
                </a:cubicBezTo>
                <a:cubicBezTo>
                  <a:pt x="84" y="265"/>
                  <a:pt x="82" y="271"/>
                  <a:pt x="86" y="276"/>
                </a:cubicBezTo>
                <a:cubicBezTo>
                  <a:pt x="111" y="314"/>
                  <a:pt x="111" y="314"/>
                  <a:pt x="111" y="314"/>
                </a:cubicBezTo>
                <a:cubicBezTo>
                  <a:pt x="113" y="317"/>
                  <a:pt x="116" y="319"/>
                  <a:pt x="120" y="319"/>
                </a:cubicBezTo>
                <a:cubicBezTo>
                  <a:pt x="122" y="319"/>
                  <a:pt x="124" y="318"/>
                  <a:pt x="125" y="317"/>
                </a:cubicBezTo>
                <a:cubicBezTo>
                  <a:pt x="130" y="314"/>
                  <a:pt x="132" y="307"/>
                  <a:pt x="128" y="302"/>
                </a:cubicBezTo>
                <a:cubicBezTo>
                  <a:pt x="118" y="286"/>
                  <a:pt x="118" y="286"/>
                  <a:pt x="118" y="286"/>
                </a:cubicBezTo>
                <a:cubicBezTo>
                  <a:pt x="125" y="287"/>
                  <a:pt x="132" y="288"/>
                  <a:pt x="139" y="288"/>
                </a:cubicBezTo>
                <a:cubicBezTo>
                  <a:pt x="180" y="288"/>
                  <a:pt x="219" y="267"/>
                  <a:pt x="243" y="234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63" y="246"/>
                  <a:pt x="265" y="247"/>
                  <a:pt x="267" y="247"/>
                </a:cubicBezTo>
                <a:cubicBezTo>
                  <a:pt x="271" y="247"/>
                  <a:pt x="274" y="245"/>
                  <a:pt x="276" y="242"/>
                </a:cubicBezTo>
                <a:cubicBezTo>
                  <a:pt x="279" y="237"/>
                  <a:pt x="277" y="230"/>
                  <a:pt x="272" y="227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4"/>
                  <a:pt x="171" y="162"/>
                  <a:pt x="171" y="160"/>
                </a:cubicBezTo>
                <a:cubicBezTo>
                  <a:pt x="171" y="146"/>
                  <a:pt x="162" y="134"/>
                  <a:pt x="149" y="130"/>
                </a:cubicBezTo>
                <a:cubicBezTo>
                  <a:pt x="149" y="129"/>
                  <a:pt x="149" y="128"/>
                  <a:pt x="149" y="128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90" y="58"/>
                  <a:pt x="224" y="84"/>
                  <a:pt x="238" y="121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16" y="110"/>
                  <a:pt x="209" y="112"/>
                  <a:pt x="207" y="118"/>
                </a:cubicBezTo>
                <a:close/>
                <a:moveTo>
                  <a:pt x="149" y="160"/>
                </a:moveTo>
                <a:cubicBezTo>
                  <a:pt x="149" y="166"/>
                  <a:pt x="145" y="170"/>
                  <a:pt x="139" y="170"/>
                </a:cubicBezTo>
                <a:cubicBezTo>
                  <a:pt x="133" y="170"/>
                  <a:pt x="128" y="166"/>
                  <a:pt x="128" y="160"/>
                </a:cubicBezTo>
                <a:cubicBezTo>
                  <a:pt x="128" y="154"/>
                  <a:pt x="133" y="149"/>
                  <a:pt x="139" y="149"/>
                </a:cubicBezTo>
                <a:cubicBezTo>
                  <a:pt x="145" y="149"/>
                  <a:pt x="149" y="154"/>
                  <a:pt x="149" y="1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6" name="Freeform 875"/>
          <p:cNvSpPr>
            <a:spLocks noEditPoints="1"/>
          </p:cNvSpPr>
          <p:nvPr/>
        </p:nvSpPr>
        <p:spPr bwMode="auto">
          <a:xfrm>
            <a:off x="4336128" y="1928808"/>
            <a:ext cx="468000" cy="540000"/>
          </a:xfrm>
          <a:custGeom>
            <a:avLst/>
            <a:gdLst>
              <a:gd name="T0" fmla="*/ 226 w 226"/>
              <a:gd name="T1" fmla="*/ 167 h 321"/>
              <a:gd name="T2" fmla="*/ 169 w 226"/>
              <a:gd name="T3" fmla="*/ 69 h 321"/>
              <a:gd name="T4" fmla="*/ 181 w 226"/>
              <a:gd name="T5" fmla="*/ 57 h 321"/>
              <a:gd name="T6" fmla="*/ 181 w 226"/>
              <a:gd name="T7" fmla="*/ 42 h 321"/>
              <a:gd name="T8" fmla="*/ 173 w 226"/>
              <a:gd name="T9" fmla="*/ 35 h 321"/>
              <a:gd name="T10" fmla="*/ 181 w 226"/>
              <a:gd name="T11" fmla="*/ 27 h 321"/>
              <a:gd name="T12" fmla="*/ 181 w 226"/>
              <a:gd name="T13" fmla="*/ 12 h 321"/>
              <a:gd name="T14" fmla="*/ 173 w 226"/>
              <a:gd name="T15" fmla="*/ 4 h 321"/>
              <a:gd name="T16" fmla="*/ 158 w 226"/>
              <a:gd name="T17" fmla="*/ 4 h 321"/>
              <a:gd name="T18" fmla="*/ 150 w 226"/>
              <a:gd name="T19" fmla="*/ 12 h 321"/>
              <a:gd name="T20" fmla="*/ 143 w 226"/>
              <a:gd name="T21" fmla="*/ 4 h 321"/>
              <a:gd name="T22" fmla="*/ 128 w 226"/>
              <a:gd name="T23" fmla="*/ 4 h 321"/>
              <a:gd name="T24" fmla="*/ 37 w 226"/>
              <a:gd name="T25" fmla="*/ 95 h 321"/>
              <a:gd name="T26" fmla="*/ 37 w 226"/>
              <a:gd name="T27" fmla="*/ 110 h 321"/>
              <a:gd name="T28" fmla="*/ 75 w 226"/>
              <a:gd name="T29" fmla="*/ 148 h 321"/>
              <a:gd name="T30" fmla="*/ 82 w 226"/>
              <a:gd name="T31" fmla="*/ 151 h 321"/>
              <a:gd name="T32" fmla="*/ 82 w 226"/>
              <a:gd name="T33" fmla="*/ 151 h 321"/>
              <a:gd name="T34" fmla="*/ 90 w 226"/>
              <a:gd name="T35" fmla="*/ 148 h 321"/>
              <a:gd name="T36" fmla="*/ 119 w 226"/>
              <a:gd name="T37" fmla="*/ 119 h 321"/>
              <a:gd name="T38" fmla="*/ 152 w 226"/>
              <a:gd name="T39" fmla="*/ 161 h 321"/>
              <a:gd name="T40" fmla="*/ 109 w 226"/>
              <a:gd name="T41" fmla="*/ 204 h 321"/>
              <a:gd name="T42" fmla="*/ 98 w 226"/>
              <a:gd name="T43" fmla="*/ 215 h 321"/>
              <a:gd name="T44" fmla="*/ 109 w 226"/>
              <a:gd name="T45" fmla="*/ 225 h 321"/>
              <a:gd name="T46" fmla="*/ 173 w 226"/>
              <a:gd name="T47" fmla="*/ 161 h 321"/>
              <a:gd name="T48" fmla="*/ 136 w 226"/>
              <a:gd name="T49" fmla="*/ 102 h 321"/>
              <a:gd name="T50" fmla="*/ 153 w 226"/>
              <a:gd name="T51" fmla="*/ 85 h 321"/>
              <a:gd name="T52" fmla="*/ 155 w 226"/>
              <a:gd name="T53" fmla="*/ 86 h 321"/>
              <a:gd name="T54" fmla="*/ 205 w 226"/>
              <a:gd name="T55" fmla="*/ 167 h 321"/>
              <a:gd name="T56" fmla="*/ 129 w 226"/>
              <a:gd name="T57" fmla="*/ 257 h 321"/>
              <a:gd name="T58" fmla="*/ 120 w 226"/>
              <a:gd name="T59" fmla="*/ 266 h 321"/>
              <a:gd name="T60" fmla="*/ 126 w 226"/>
              <a:gd name="T61" fmla="*/ 278 h 321"/>
              <a:gd name="T62" fmla="*/ 147 w 226"/>
              <a:gd name="T63" fmla="*/ 300 h 321"/>
              <a:gd name="T64" fmla="*/ 70 w 226"/>
              <a:gd name="T65" fmla="*/ 300 h 321"/>
              <a:gd name="T66" fmla="*/ 82 w 226"/>
              <a:gd name="T67" fmla="*/ 288 h 321"/>
              <a:gd name="T68" fmla="*/ 88 w 226"/>
              <a:gd name="T69" fmla="*/ 277 h 321"/>
              <a:gd name="T70" fmla="*/ 80 w 226"/>
              <a:gd name="T71" fmla="*/ 268 h 321"/>
              <a:gd name="T72" fmla="*/ 22 w 226"/>
              <a:gd name="T73" fmla="*/ 211 h 321"/>
              <a:gd name="T74" fmla="*/ 8 w 226"/>
              <a:gd name="T75" fmla="*/ 205 h 321"/>
              <a:gd name="T76" fmla="*/ 2 w 226"/>
              <a:gd name="T77" fmla="*/ 219 h 321"/>
              <a:gd name="T78" fmla="*/ 56 w 226"/>
              <a:gd name="T79" fmla="*/ 282 h 321"/>
              <a:gd name="T80" fmla="*/ 45 w 226"/>
              <a:gd name="T81" fmla="*/ 309 h 321"/>
              <a:gd name="T82" fmla="*/ 47 w 226"/>
              <a:gd name="T83" fmla="*/ 317 h 321"/>
              <a:gd name="T84" fmla="*/ 56 w 226"/>
              <a:gd name="T85" fmla="*/ 321 h 321"/>
              <a:gd name="T86" fmla="*/ 162 w 226"/>
              <a:gd name="T87" fmla="*/ 321 h 321"/>
              <a:gd name="T88" fmla="*/ 171 w 226"/>
              <a:gd name="T89" fmla="*/ 317 h 321"/>
              <a:gd name="T90" fmla="*/ 173 w 226"/>
              <a:gd name="T91" fmla="*/ 309 h 321"/>
              <a:gd name="T92" fmla="*/ 154 w 226"/>
              <a:gd name="T93" fmla="*/ 273 h 321"/>
              <a:gd name="T94" fmla="*/ 226 w 226"/>
              <a:gd name="T95" fmla="*/ 167 h 321"/>
              <a:gd name="T96" fmla="*/ 82 w 226"/>
              <a:gd name="T97" fmla="*/ 126 h 321"/>
              <a:gd name="T98" fmla="*/ 60 w 226"/>
              <a:gd name="T99" fmla="*/ 103 h 321"/>
              <a:gd name="T100" fmla="*/ 135 w 226"/>
              <a:gd name="T101" fmla="*/ 27 h 321"/>
              <a:gd name="T102" fmla="*/ 158 w 226"/>
              <a:gd name="T103" fmla="*/ 50 h 321"/>
              <a:gd name="T104" fmla="*/ 82 w 226"/>
              <a:gd name="T105" fmla="*/ 12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6" h="321">
                <a:moveTo>
                  <a:pt x="226" y="167"/>
                </a:moveTo>
                <a:cubicBezTo>
                  <a:pt x="226" y="126"/>
                  <a:pt x="205" y="89"/>
                  <a:pt x="169" y="69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185" y="53"/>
                  <a:pt x="185" y="46"/>
                  <a:pt x="181" y="42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5" y="23"/>
                  <a:pt x="185" y="16"/>
                  <a:pt x="181" y="12"/>
                </a:cubicBezTo>
                <a:cubicBezTo>
                  <a:pt x="173" y="4"/>
                  <a:pt x="173" y="4"/>
                  <a:pt x="173" y="4"/>
                </a:cubicBezTo>
                <a:cubicBezTo>
                  <a:pt x="169" y="0"/>
                  <a:pt x="162" y="0"/>
                  <a:pt x="158" y="4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43" y="4"/>
                  <a:pt x="143" y="4"/>
                  <a:pt x="143" y="4"/>
                </a:cubicBezTo>
                <a:cubicBezTo>
                  <a:pt x="139" y="0"/>
                  <a:pt x="132" y="0"/>
                  <a:pt x="128" y="4"/>
                </a:cubicBezTo>
                <a:cubicBezTo>
                  <a:pt x="37" y="95"/>
                  <a:pt x="37" y="95"/>
                  <a:pt x="37" y="95"/>
                </a:cubicBezTo>
                <a:cubicBezTo>
                  <a:pt x="33" y="99"/>
                  <a:pt x="33" y="106"/>
                  <a:pt x="37" y="110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7" y="150"/>
                  <a:pt x="79" y="151"/>
                  <a:pt x="82" y="151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5" y="151"/>
                  <a:pt x="88" y="150"/>
                  <a:pt x="90" y="148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39" y="124"/>
                  <a:pt x="152" y="141"/>
                  <a:pt x="152" y="161"/>
                </a:cubicBezTo>
                <a:cubicBezTo>
                  <a:pt x="152" y="186"/>
                  <a:pt x="134" y="204"/>
                  <a:pt x="109" y="204"/>
                </a:cubicBezTo>
                <a:cubicBezTo>
                  <a:pt x="103" y="204"/>
                  <a:pt x="98" y="209"/>
                  <a:pt x="98" y="215"/>
                </a:cubicBezTo>
                <a:cubicBezTo>
                  <a:pt x="98" y="221"/>
                  <a:pt x="103" y="225"/>
                  <a:pt x="109" y="225"/>
                </a:cubicBezTo>
                <a:cubicBezTo>
                  <a:pt x="145" y="225"/>
                  <a:pt x="173" y="198"/>
                  <a:pt x="173" y="161"/>
                </a:cubicBezTo>
                <a:cubicBezTo>
                  <a:pt x="173" y="135"/>
                  <a:pt x="158" y="113"/>
                  <a:pt x="136" y="102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54" y="85"/>
                  <a:pt x="155" y="86"/>
                  <a:pt x="155" y="86"/>
                </a:cubicBezTo>
                <a:cubicBezTo>
                  <a:pt x="186" y="101"/>
                  <a:pt x="205" y="132"/>
                  <a:pt x="205" y="167"/>
                </a:cubicBezTo>
                <a:cubicBezTo>
                  <a:pt x="205" y="212"/>
                  <a:pt x="172" y="251"/>
                  <a:pt x="129" y="257"/>
                </a:cubicBezTo>
                <a:cubicBezTo>
                  <a:pt x="124" y="258"/>
                  <a:pt x="121" y="262"/>
                  <a:pt x="120" y="266"/>
                </a:cubicBezTo>
                <a:cubicBezTo>
                  <a:pt x="119" y="271"/>
                  <a:pt x="121" y="275"/>
                  <a:pt x="126" y="278"/>
                </a:cubicBezTo>
                <a:cubicBezTo>
                  <a:pt x="134" y="282"/>
                  <a:pt x="142" y="291"/>
                  <a:pt x="147" y="300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3" y="295"/>
                  <a:pt x="77" y="291"/>
                  <a:pt x="82" y="288"/>
                </a:cubicBezTo>
                <a:cubicBezTo>
                  <a:pt x="86" y="286"/>
                  <a:pt x="88" y="281"/>
                  <a:pt x="88" y="277"/>
                </a:cubicBezTo>
                <a:cubicBezTo>
                  <a:pt x="87" y="273"/>
                  <a:pt x="84" y="269"/>
                  <a:pt x="80" y="268"/>
                </a:cubicBezTo>
                <a:cubicBezTo>
                  <a:pt x="55" y="262"/>
                  <a:pt x="34" y="241"/>
                  <a:pt x="22" y="211"/>
                </a:cubicBezTo>
                <a:cubicBezTo>
                  <a:pt x="20" y="206"/>
                  <a:pt x="14" y="203"/>
                  <a:pt x="8" y="205"/>
                </a:cubicBezTo>
                <a:cubicBezTo>
                  <a:pt x="3" y="207"/>
                  <a:pt x="0" y="213"/>
                  <a:pt x="2" y="219"/>
                </a:cubicBezTo>
                <a:cubicBezTo>
                  <a:pt x="14" y="248"/>
                  <a:pt x="33" y="271"/>
                  <a:pt x="56" y="282"/>
                </a:cubicBezTo>
                <a:cubicBezTo>
                  <a:pt x="51" y="289"/>
                  <a:pt x="47" y="298"/>
                  <a:pt x="45" y="309"/>
                </a:cubicBezTo>
                <a:cubicBezTo>
                  <a:pt x="45" y="312"/>
                  <a:pt x="45" y="315"/>
                  <a:pt x="47" y="317"/>
                </a:cubicBezTo>
                <a:cubicBezTo>
                  <a:pt x="49" y="320"/>
                  <a:pt x="52" y="321"/>
                  <a:pt x="56" y="321"/>
                </a:cubicBezTo>
                <a:cubicBezTo>
                  <a:pt x="162" y="321"/>
                  <a:pt x="162" y="321"/>
                  <a:pt x="162" y="321"/>
                </a:cubicBezTo>
                <a:cubicBezTo>
                  <a:pt x="166" y="321"/>
                  <a:pt x="169" y="320"/>
                  <a:pt x="171" y="317"/>
                </a:cubicBezTo>
                <a:cubicBezTo>
                  <a:pt x="173" y="315"/>
                  <a:pt x="173" y="312"/>
                  <a:pt x="173" y="309"/>
                </a:cubicBezTo>
                <a:cubicBezTo>
                  <a:pt x="170" y="296"/>
                  <a:pt x="163" y="283"/>
                  <a:pt x="154" y="273"/>
                </a:cubicBezTo>
                <a:cubicBezTo>
                  <a:pt x="196" y="257"/>
                  <a:pt x="226" y="214"/>
                  <a:pt x="226" y="167"/>
                </a:cubicBezTo>
                <a:close/>
                <a:moveTo>
                  <a:pt x="82" y="126"/>
                </a:moveTo>
                <a:cubicBezTo>
                  <a:pt x="60" y="103"/>
                  <a:pt x="60" y="103"/>
                  <a:pt x="60" y="103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58" y="50"/>
                  <a:pt x="158" y="50"/>
                  <a:pt x="158" y="50"/>
                </a:cubicBezTo>
                <a:lnTo>
                  <a:pt x="82" y="12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7" name="Freeform 294"/>
          <p:cNvSpPr>
            <a:spLocks noChangeArrowheads="1"/>
          </p:cNvSpPr>
          <p:nvPr/>
        </p:nvSpPr>
        <p:spPr bwMode="auto">
          <a:xfrm>
            <a:off x="6661516" y="2004049"/>
            <a:ext cx="448288" cy="424825"/>
          </a:xfrm>
          <a:custGeom>
            <a:avLst/>
            <a:gdLst>
              <a:gd name="T0" fmla="*/ 970 w 1010"/>
              <a:gd name="T1" fmla="*/ 535 h 959"/>
              <a:gd name="T2" fmla="*/ 863 w 1010"/>
              <a:gd name="T3" fmla="*/ 39 h 959"/>
              <a:gd name="T4" fmla="*/ 45 w 1010"/>
              <a:gd name="T5" fmla="*/ 208 h 959"/>
              <a:gd name="T6" fmla="*/ 124 w 1010"/>
              <a:gd name="T7" fmla="*/ 715 h 959"/>
              <a:gd name="T8" fmla="*/ 457 w 1010"/>
              <a:gd name="T9" fmla="*/ 682 h 959"/>
              <a:gd name="T10" fmla="*/ 733 w 1010"/>
              <a:gd name="T11" fmla="*/ 958 h 959"/>
              <a:gd name="T12" fmla="*/ 1009 w 1010"/>
              <a:gd name="T13" fmla="*/ 603 h 959"/>
              <a:gd name="T14" fmla="*/ 885 w 1010"/>
              <a:gd name="T15" fmla="*/ 377 h 959"/>
              <a:gd name="T16" fmla="*/ 897 w 1010"/>
              <a:gd name="T17" fmla="*/ 422 h 959"/>
              <a:gd name="T18" fmla="*/ 733 w 1010"/>
              <a:gd name="T19" fmla="*/ 417 h 959"/>
              <a:gd name="T20" fmla="*/ 795 w 1010"/>
              <a:gd name="T21" fmla="*/ 78 h 959"/>
              <a:gd name="T22" fmla="*/ 823 w 1010"/>
              <a:gd name="T23" fmla="*/ 169 h 959"/>
              <a:gd name="T24" fmla="*/ 564 w 1010"/>
              <a:gd name="T25" fmla="*/ 140 h 959"/>
              <a:gd name="T26" fmla="*/ 694 w 1010"/>
              <a:gd name="T27" fmla="*/ 428 h 959"/>
              <a:gd name="T28" fmla="*/ 705 w 1010"/>
              <a:gd name="T29" fmla="*/ 473 h 959"/>
              <a:gd name="T30" fmla="*/ 541 w 1010"/>
              <a:gd name="T31" fmla="*/ 467 h 959"/>
              <a:gd name="T32" fmla="*/ 164 w 1010"/>
              <a:gd name="T33" fmla="*/ 620 h 959"/>
              <a:gd name="T34" fmla="*/ 152 w 1010"/>
              <a:gd name="T35" fmla="*/ 569 h 959"/>
              <a:gd name="T36" fmla="*/ 316 w 1010"/>
              <a:gd name="T37" fmla="*/ 575 h 959"/>
              <a:gd name="T38" fmla="*/ 350 w 1010"/>
              <a:gd name="T39" fmla="*/ 518 h 959"/>
              <a:gd name="T40" fmla="*/ 496 w 1010"/>
              <a:gd name="T41" fmla="*/ 479 h 959"/>
              <a:gd name="T42" fmla="*/ 502 w 1010"/>
              <a:gd name="T43" fmla="*/ 529 h 959"/>
              <a:gd name="T44" fmla="*/ 350 w 1010"/>
              <a:gd name="T45" fmla="*/ 518 h 959"/>
              <a:gd name="T46" fmla="*/ 959 w 1010"/>
              <a:gd name="T47" fmla="*/ 828 h 959"/>
              <a:gd name="T48" fmla="*/ 508 w 1010"/>
              <a:gd name="T49" fmla="*/ 828 h 959"/>
              <a:gd name="T50" fmla="*/ 508 w 1010"/>
              <a:gd name="T51" fmla="*/ 766 h 959"/>
              <a:gd name="T52" fmla="*/ 959 w 1010"/>
              <a:gd name="T53" fmla="*/ 766 h 959"/>
              <a:gd name="T54" fmla="*/ 959 w 1010"/>
              <a:gd name="T55" fmla="*/ 828 h 959"/>
              <a:gd name="T56" fmla="*/ 959 w 1010"/>
              <a:gd name="T57" fmla="*/ 715 h 959"/>
              <a:gd name="T58" fmla="*/ 508 w 1010"/>
              <a:gd name="T59" fmla="*/ 715 h 959"/>
              <a:gd name="T60" fmla="*/ 508 w 1010"/>
              <a:gd name="T61" fmla="*/ 659 h 959"/>
              <a:gd name="T62" fmla="*/ 959 w 1010"/>
              <a:gd name="T63" fmla="*/ 659 h 959"/>
              <a:gd name="T64" fmla="*/ 959 w 1010"/>
              <a:gd name="T65" fmla="*/ 715 h 959"/>
              <a:gd name="T66" fmla="*/ 733 w 1010"/>
              <a:gd name="T67" fmla="*/ 693 h 959"/>
              <a:gd name="T68" fmla="*/ 733 w 1010"/>
              <a:gd name="T69" fmla="*/ 512 h 959"/>
              <a:gd name="T70" fmla="*/ 733 w 1010"/>
              <a:gd name="T71" fmla="*/ 693 h 959"/>
              <a:gd name="T72" fmla="*/ 733 w 1010"/>
              <a:gd name="T73" fmla="*/ 69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0" h="959">
                <a:moveTo>
                  <a:pt x="970" y="535"/>
                </a:moveTo>
                <a:lnTo>
                  <a:pt x="970" y="535"/>
                </a:lnTo>
                <a:cubicBezTo>
                  <a:pt x="981" y="518"/>
                  <a:pt x="987" y="507"/>
                  <a:pt x="981" y="490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57" y="16"/>
                  <a:pt x="829" y="0"/>
                  <a:pt x="801" y="5"/>
                </a:cubicBezTo>
                <a:cubicBezTo>
                  <a:pt x="45" y="208"/>
                  <a:pt x="45" y="208"/>
                  <a:pt x="45" y="208"/>
                </a:cubicBezTo>
                <a:cubicBezTo>
                  <a:pt x="17" y="214"/>
                  <a:pt x="0" y="242"/>
                  <a:pt x="6" y="264"/>
                </a:cubicBezTo>
                <a:cubicBezTo>
                  <a:pt x="124" y="715"/>
                  <a:pt x="124" y="715"/>
                  <a:pt x="124" y="715"/>
                </a:cubicBezTo>
                <a:cubicBezTo>
                  <a:pt x="135" y="744"/>
                  <a:pt x="158" y="755"/>
                  <a:pt x="186" y="749"/>
                </a:cubicBezTo>
                <a:cubicBezTo>
                  <a:pt x="457" y="682"/>
                  <a:pt x="457" y="682"/>
                  <a:pt x="457" y="682"/>
                </a:cubicBezTo>
                <a:cubicBezTo>
                  <a:pt x="457" y="828"/>
                  <a:pt x="457" y="828"/>
                  <a:pt x="457" y="828"/>
                </a:cubicBezTo>
                <a:cubicBezTo>
                  <a:pt x="457" y="913"/>
                  <a:pt x="592" y="958"/>
                  <a:pt x="733" y="958"/>
                </a:cubicBezTo>
                <a:cubicBezTo>
                  <a:pt x="874" y="958"/>
                  <a:pt x="1009" y="913"/>
                  <a:pt x="1009" y="828"/>
                </a:cubicBezTo>
                <a:cubicBezTo>
                  <a:pt x="1009" y="603"/>
                  <a:pt x="1009" y="603"/>
                  <a:pt x="1009" y="603"/>
                </a:cubicBezTo>
                <a:cubicBezTo>
                  <a:pt x="1009" y="575"/>
                  <a:pt x="998" y="552"/>
                  <a:pt x="970" y="535"/>
                </a:cubicBezTo>
                <a:close/>
                <a:moveTo>
                  <a:pt x="885" y="377"/>
                </a:moveTo>
                <a:lnTo>
                  <a:pt x="885" y="377"/>
                </a:lnTo>
                <a:cubicBezTo>
                  <a:pt x="897" y="422"/>
                  <a:pt x="897" y="422"/>
                  <a:pt x="897" y="422"/>
                </a:cubicBezTo>
                <a:cubicBezTo>
                  <a:pt x="744" y="462"/>
                  <a:pt x="744" y="462"/>
                  <a:pt x="744" y="462"/>
                </a:cubicBezTo>
                <a:cubicBezTo>
                  <a:pt x="733" y="417"/>
                  <a:pt x="733" y="417"/>
                  <a:pt x="733" y="417"/>
                </a:cubicBezTo>
                <a:lnTo>
                  <a:pt x="885" y="377"/>
                </a:lnTo>
                <a:close/>
                <a:moveTo>
                  <a:pt x="795" y="78"/>
                </a:moveTo>
                <a:lnTo>
                  <a:pt x="795" y="78"/>
                </a:lnTo>
                <a:cubicBezTo>
                  <a:pt x="823" y="169"/>
                  <a:pt x="823" y="169"/>
                  <a:pt x="823" y="169"/>
                </a:cubicBezTo>
                <a:cubicBezTo>
                  <a:pt x="586" y="231"/>
                  <a:pt x="586" y="231"/>
                  <a:pt x="586" y="231"/>
                </a:cubicBezTo>
                <a:cubicBezTo>
                  <a:pt x="564" y="140"/>
                  <a:pt x="564" y="140"/>
                  <a:pt x="564" y="140"/>
                </a:cubicBezTo>
                <a:lnTo>
                  <a:pt x="795" y="78"/>
                </a:lnTo>
                <a:close/>
                <a:moveTo>
                  <a:pt x="694" y="428"/>
                </a:moveTo>
                <a:lnTo>
                  <a:pt x="694" y="428"/>
                </a:lnTo>
                <a:cubicBezTo>
                  <a:pt x="705" y="473"/>
                  <a:pt x="705" y="473"/>
                  <a:pt x="705" y="473"/>
                </a:cubicBezTo>
                <a:cubicBezTo>
                  <a:pt x="649" y="479"/>
                  <a:pt x="592" y="484"/>
                  <a:pt x="553" y="501"/>
                </a:cubicBezTo>
                <a:cubicBezTo>
                  <a:pt x="541" y="467"/>
                  <a:pt x="541" y="467"/>
                  <a:pt x="541" y="467"/>
                </a:cubicBezTo>
                <a:lnTo>
                  <a:pt x="694" y="428"/>
                </a:lnTo>
                <a:close/>
                <a:moveTo>
                  <a:pt x="164" y="620"/>
                </a:moveTo>
                <a:lnTo>
                  <a:pt x="164" y="620"/>
                </a:lnTo>
                <a:cubicBezTo>
                  <a:pt x="152" y="569"/>
                  <a:pt x="152" y="569"/>
                  <a:pt x="152" y="569"/>
                </a:cubicBezTo>
                <a:cubicBezTo>
                  <a:pt x="305" y="529"/>
                  <a:pt x="305" y="529"/>
                  <a:pt x="305" y="529"/>
                </a:cubicBezTo>
                <a:cubicBezTo>
                  <a:pt x="316" y="575"/>
                  <a:pt x="316" y="575"/>
                  <a:pt x="316" y="575"/>
                </a:cubicBezTo>
                <a:lnTo>
                  <a:pt x="164" y="620"/>
                </a:lnTo>
                <a:close/>
                <a:moveTo>
                  <a:pt x="350" y="518"/>
                </a:moveTo>
                <a:lnTo>
                  <a:pt x="350" y="518"/>
                </a:lnTo>
                <a:cubicBezTo>
                  <a:pt x="496" y="479"/>
                  <a:pt x="496" y="479"/>
                  <a:pt x="496" y="479"/>
                </a:cubicBezTo>
                <a:cubicBezTo>
                  <a:pt x="508" y="524"/>
                  <a:pt x="508" y="524"/>
                  <a:pt x="508" y="524"/>
                </a:cubicBezTo>
                <a:lnTo>
                  <a:pt x="502" y="529"/>
                </a:lnTo>
                <a:cubicBezTo>
                  <a:pt x="361" y="563"/>
                  <a:pt x="361" y="563"/>
                  <a:pt x="361" y="563"/>
                </a:cubicBezTo>
                <a:lnTo>
                  <a:pt x="350" y="518"/>
                </a:lnTo>
                <a:close/>
                <a:moveTo>
                  <a:pt x="959" y="828"/>
                </a:moveTo>
                <a:lnTo>
                  <a:pt x="959" y="828"/>
                </a:lnTo>
                <a:cubicBezTo>
                  <a:pt x="959" y="873"/>
                  <a:pt x="857" y="918"/>
                  <a:pt x="733" y="918"/>
                </a:cubicBezTo>
                <a:cubicBezTo>
                  <a:pt x="609" y="918"/>
                  <a:pt x="508" y="873"/>
                  <a:pt x="508" y="828"/>
                </a:cubicBezTo>
                <a:cubicBezTo>
                  <a:pt x="508" y="772"/>
                  <a:pt x="508" y="772"/>
                  <a:pt x="508" y="772"/>
                </a:cubicBezTo>
                <a:lnTo>
                  <a:pt x="508" y="766"/>
                </a:lnTo>
                <a:cubicBezTo>
                  <a:pt x="513" y="811"/>
                  <a:pt x="615" y="851"/>
                  <a:pt x="733" y="851"/>
                </a:cubicBezTo>
                <a:cubicBezTo>
                  <a:pt x="851" y="851"/>
                  <a:pt x="953" y="811"/>
                  <a:pt x="959" y="766"/>
                </a:cubicBezTo>
                <a:lnTo>
                  <a:pt x="959" y="772"/>
                </a:lnTo>
                <a:lnTo>
                  <a:pt x="959" y="828"/>
                </a:lnTo>
                <a:close/>
                <a:moveTo>
                  <a:pt x="959" y="715"/>
                </a:moveTo>
                <a:lnTo>
                  <a:pt x="959" y="715"/>
                </a:lnTo>
                <a:cubicBezTo>
                  <a:pt x="959" y="766"/>
                  <a:pt x="857" y="806"/>
                  <a:pt x="733" y="806"/>
                </a:cubicBezTo>
                <a:cubicBezTo>
                  <a:pt x="609" y="806"/>
                  <a:pt x="508" y="766"/>
                  <a:pt x="508" y="715"/>
                </a:cubicBezTo>
                <a:cubicBezTo>
                  <a:pt x="508" y="665"/>
                  <a:pt x="508" y="665"/>
                  <a:pt x="508" y="665"/>
                </a:cubicBezTo>
                <a:cubicBezTo>
                  <a:pt x="508" y="659"/>
                  <a:pt x="508" y="659"/>
                  <a:pt x="508" y="659"/>
                </a:cubicBezTo>
                <a:cubicBezTo>
                  <a:pt x="513" y="704"/>
                  <a:pt x="615" y="744"/>
                  <a:pt x="733" y="744"/>
                </a:cubicBezTo>
                <a:cubicBezTo>
                  <a:pt x="851" y="744"/>
                  <a:pt x="953" y="704"/>
                  <a:pt x="959" y="659"/>
                </a:cubicBezTo>
                <a:cubicBezTo>
                  <a:pt x="959" y="659"/>
                  <a:pt x="959" y="659"/>
                  <a:pt x="959" y="665"/>
                </a:cubicBezTo>
                <a:lnTo>
                  <a:pt x="959" y="715"/>
                </a:lnTo>
                <a:close/>
                <a:moveTo>
                  <a:pt x="733" y="693"/>
                </a:moveTo>
                <a:lnTo>
                  <a:pt x="733" y="693"/>
                </a:lnTo>
                <a:cubicBezTo>
                  <a:pt x="609" y="693"/>
                  <a:pt x="508" y="654"/>
                  <a:pt x="508" y="603"/>
                </a:cubicBezTo>
                <a:cubicBezTo>
                  <a:pt x="508" y="552"/>
                  <a:pt x="609" y="512"/>
                  <a:pt x="733" y="512"/>
                </a:cubicBezTo>
                <a:cubicBezTo>
                  <a:pt x="857" y="512"/>
                  <a:pt x="959" y="552"/>
                  <a:pt x="959" y="603"/>
                </a:cubicBezTo>
                <a:cubicBezTo>
                  <a:pt x="959" y="654"/>
                  <a:pt x="857" y="693"/>
                  <a:pt x="733" y="693"/>
                </a:cubicBezTo>
                <a:close/>
                <a:moveTo>
                  <a:pt x="733" y="693"/>
                </a:moveTo>
                <a:lnTo>
                  <a:pt x="733" y="69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12920" y="758342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Promoting R&amp;D Specialized in Smart Farm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_x68839408" descr="EMB00001d480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77" y="1742857"/>
            <a:ext cx="1894473" cy="5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109791" y="1077712"/>
            <a:ext cx="429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C00000"/>
                </a:solidFill>
              </a:rPr>
              <a:t>Spread </a:t>
            </a:r>
            <a:r>
              <a:rPr lang="en-US" altLang="ko-KR" sz="2000" b="1" dirty="0">
                <a:solidFill>
                  <a:srgbClr val="C00000"/>
                </a:solidFill>
              </a:rPr>
              <a:t>of Smart Farm and Growth in Relevant Industries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14612" y="2786064"/>
            <a:ext cx="5286412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600" b="1" spc="-150" dirty="0">
              <a:solidFill>
                <a:srgbClr val="C0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3571882"/>
            <a:ext cx="5143536" cy="726562"/>
          </a:xfrm>
          <a:prstGeom prst="rect">
            <a:avLst/>
          </a:prstGeom>
          <a:solidFill>
            <a:schemeClr val="accent6">
              <a:lumMod val="75000"/>
              <a:alpha val="8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</a:rPr>
              <a:t>Developing innovative technology of multi-ministerial package for smart farm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64568" y="2066546"/>
            <a:ext cx="1074464" cy="2291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600" b="1" spc="-100">
              <a:solidFill>
                <a:srgbClr val="C00000"/>
              </a:solidFill>
            </a:endParaRPr>
          </a:p>
        </p:txBody>
      </p:sp>
      <p:sp>
        <p:nvSpPr>
          <p:cNvPr id="23" name="왼쪽/오른쪽 화살표 22"/>
          <p:cNvSpPr/>
          <p:nvPr/>
        </p:nvSpPr>
        <p:spPr>
          <a:xfrm>
            <a:off x="2349942" y="3562364"/>
            <a:ext cx="337805" cy="124567"/>
          </a:xfrm>
          <a:prstGeom prst="leftRightArrow">
            <a:avLst>
              <a:gd name="adj1" fmla="val 62450"/>
              <a:gd name="adj2" fmla="val 3236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394588" y="2108007"/>
            <a:ext cx="1945773" cy="53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altLang="ko-KR" sz="1400" b="1" spc="-100" dirty="0">
                <a:solidFill>
                  <a:prstClr val="black"/>
                </a:solidFill>
              </a:rPr>
              <a:t>Manpower Development</a:t>
            </a:r>
            <a:r>
              <a:rPr lang="en-US" altLang="ko-KR" sz="1200" b="1" spc="-100" dirty="0">
                <a:solidFill>
                  <a:prstClr val="black"/>
                </a:solidFill>
              </a:rPr>
              <a:t/>
            </a:r>
            <a:br>
              <a:rPr lang="en-US" altLang="ko-KR" sz="1200" b="1" spc="-100" dirty="0">
                <a:solidFill>
                  <a:prstClr val="black"/>
                </a:solidFill>
              </a:rPr>
            </a:br>
            <a:r>
              <a:rPr lang="en-US" altLang="ko-KR" sz="1200" spc="-100" dirty="0">
                <a:solidFill>
                  <a:prstClr val="black"/>
                </a:solidFill>
              </a:rPr>
              <a:t>Fostering experts in technology and big data, and training farmers on smart farm</a:t>
            </a:r>
            <a:endParaRPr lang="ko-KR" altLang="en-US" sz="1050" spc="-100" dirty="0">
              <a:solidFill>
                <a:prstClr val="black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687748" y="2108007"/>
            <a:ext cx="1758140" cy="53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US" altLang="ko-KR" sz="1400" b="1" spc="-100" dirty="0">
                <a:solidFill>
                  <a:prstClr val="black"/>
                </a:solidFill>
              </a:rPr>
              <a:t>System Improvement</a:t>
            </a:r>
            <a:r>
              <a:rPr lang="en-US" altLang="ko-KR" sz="1200" b="1" spc="-100" dirty="0">
                <a:solidFill>
                  <a:prstClr val="black"/>
                </a:solidFill>
              </a:rPr>
              <a:t/>
            </a:r>
            <a:br>
              <a:rPr lang="en-US" altLang="ko-KR" sz="1200" b="1" spc="-100" dirty="0">
                <a:solidFill>
                  <a:prstClr val="black"/>
                </a:solidFill>
              </a:rPr>
            </a:br>
            <a:r>
              <a:rPr lang="en-US" altLang="ko-KR" sz="1200" spc="-100" dirty="0">
                <a:solidFill>
                  <a:prstClr val="black"/>
                </a:solidFill>
              </a:rPr>
              <a:t>Preparing for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deregulation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for establishing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smart </a:t>
            </a:r>
            <a:r>
              <a:rPr lang="en-US" altLang="ko-KR" sz="1200" spc="-100" dirty="0">
                <a:solidFill>
                  <a:prstClr val="black"/>
                </a:solidFill>
              </a:rPr>
              <a:t>farm and relevant standards (draft)</a:t>
            </a:r>
            <a:endParaRPr lang="en-US" altLang="ko-KR" sz="1050" spc="-100" dirty="0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57950" y="2108007"/>
            <a:ext cx="1615320" cy="53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US" altLang="ko-KR" sz="1400" b="1" spc="-100" dirty="0">
                <a:solidFill>
                  <a:prstClr val="black"/>
                </a:solidFill>
              </a:rPr>
              <a:t>Diffusion Project </a:t>
            </a:r>
            <a:r>
              <a:rPr lang="en-US" altLang="ko-KR" sz="1200" b="1" spc="-100" dirty="0">
                <a:solidFill>
                  <a:prstClr val="black"/>
                </a:solidFill>
              </a:rPr>
              <a:t/>
            </a:r>
            <a:br>
              <a:rPr lang="en-US" altLang="ko-KR" sz="1200" b="1" spc="-100" dirty="0">
                <a:solidFill>
                  <a:prstClr val="black"/>
                </a:solidFill>
              </a:rPr>
            </a:br>
            <a:r>
              <a:rPr lang="en-US" altLang="ko-KR" sz="1100" spc="-100" dirty="0">
                <a:solidFill>
                  <a:prstClr val="black"/>
                </a:solidFill>
              </a:rPr>
              <a:t>Consulting on modernization of  horticulture and </a:t>
            </a:r>
            <a:r>
              <a:rPr lang="en-US" altLang="ko-KR" sz="1100" spc="-100" dirty="0" smtClean="0">
                <a:solidFill>
                  <a:prstClr val="black"/>
                </a:solidFill>
              </a:rPr>
              <a:t>livestock sheds </a:t>
            </a:r>
            <a:r>
              <a:rPr lang="en-US" altLang="ko-KR" sz="1100" spc="-100" dirty="0">
                <a:solidFill>
                  <a:prstClr val="black"/>
                </a:solidFill>
              </a:rPr>
              <a:t>and diffusion </a:t>
            </a:r>
            <a:r>
              <a:rPr lang="en-US" altLang="ko-KR" sz="1200" spc="-100" dirty="0">
                <a:solidFill>
                  <a:prstClr val="black"/>
                </a:solidFill>
              </a:rPr>
              <a:t>of smart farm</a:t>
            </a:r>
            <a:endParaRPr lang="ko-KR" altLang="en-US" sz="1050" spc="-100" dirty="0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86050" y="2845320"/>
            <a:ext cx="2440261" cy="726562"/>
          </a:xfrm>
          <a:prstGeom prst="rect">
            <a:avLst/>
          </a:prstGeom>
          <a:solidFill>
            <a:schemeClr val="tx2">
              <a:alpha val="83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en-US" altLang="ko-KR" b="1" spc="-100" dirty="0">
                <a:solidFill>
                  <a:prstClr val="white"/>
                </a:solidFill>
              </a:rPr>
              <a:t>Smart Farm </a:t>
            </a:r>
          </a:p>
          <a:p>
            <a:pPr algn="ctr"/>
            <a:r>
              <a:rPr lang="en-US" altLang="ko-KR" b="1" spc="-100" dirty="0">
                <a:solidFill>
                  <a:prstClr val="white"/>
                </a:solidFill>
              </a:rPr>
              <a:t>Innovation Valley</a:t>
            </a:r>
            <a:endParaRPr lang="ko-KR" altLang="en-US" b="1" spc="-100" dirty="0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00694" y="2857502"/>
            <a:ext cx="2441404" cy="726562"/>
          </a:xfrm>
          <a:prstGeom prst="rect">
            <a:avLst/>
          </a:prstGeom>
          <a:solidFill>
            <a:schemeClr val="tx2">
              <a:alpha val="83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en-US" altLang="ko-KR" b="1" spc="-100" dirty="0">
                <a:solidFill>
                  <a:schemeClr val="bg1"/>
                </a:solidFill>
              </a:rPr>
              <a:t>Livestock ICT </a:t>
            </a:r>
          </a:p>
          <a:p>
            <a:pPr algn="ctr"/>
            <a:r>
              <a:rPr lang="en-US" altLang="ko-KR" b="1" spc="-100" dirty="0">
                <a:solidFill>
                  <a:schemeClr val="bg1"/>
                </a:solidFill>
              </a:rPr>
              <a:t>Model Complex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6050" y="3571882"/>
            <a:ext cx="5143536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Ins="144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Linking infrastructure construction </a:t>
            </a:r>
            <a:r>
              <a:rPr lang="en-US" altLang="ko-KR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 </a:t>
            </a:r>
            <a:r>
              <a:rPr lang="en-US" altLang="ko-K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R&amp;D projects</a:t>
            </a:r>
            <a:endParaRPr lang="ko-KR" altLang="en-US" sz="1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오각형 29"/>
          <p:cNvSpPr/>
          <p:nvPr/>
        </p:nvSpPr>
        <p:spPr>
          <a:xfrm rot="16200000">
            <a:off x="1251904" y="3525245"/>
            <a:ext cx="754297" cy="767740"/>
          </a:xfrm>
          <a:prstGeom prst="homePlate">
            <a:avLst>
              <a:gd name="adj" fmla="val 25202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spc="-100">
              <a:solidFill>
                <a:prstClr val="black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 rot="16200000">
            <a:off x="1213872" y="2772834"/>
            <a:ext cx="830357" cy="767738"/>
          </a:xfrm>
          <a:prstGeom prst="chevron">
            <a:avLst>
              <a:gd name="adj" fmla="val 25383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spc="-100">
              <a:solidFill>
                <a:prstClr val="black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 rot="16200000">
            <a:off x="1307288" y="2100843"/>
            <a:ext cx="643526" cy="767738"/>
          </a:xfrm>
          <a:prstGeom prst="chevron">
            <a:avLst>
              <a:gd name="adj" fmla="val 25383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spc="-100">
              <a:solidFill>
                <a:prstClr val="black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164135" y="3624413"/>
            <a:ext cx="906010" cy="51897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pc="-100" dirty="0" smtClean="0">
                <a:solidFill>
                  <a:prstClr val="black"/>
                </a:solidFill>
              </a:rPr>
              <a:t>Technology Development</a:t>
            </a:r>
            <a:endParaRPr lang="ko-KR" altLang="en-US" sz="1000" b="1" spc="-100" dirty="0">
              <a:solidFill>
                <a:prstClr val="black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164134" y="2838595"/>
            <a:ext cx="978974" cy="51897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pc="-100" dirty="0" smtClean="0">
                <a:solidFill>
                  <a:prstClr val="black"/>
                </a:solidFill>
              </a:rPr>
              <a:t>Demonstration</a:t>
            </a:r>
            <a:endParaRPr lang="ko-KR" altLang="en-US" sz="1000" b="1" spc="-100" dirty="0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00100" y="2228219"/>
            <a:ext cx="1143008" cy="51897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pc="-100" dirty="0">
                <a:solidFill>
                  <a:prstClr val="black"/>
                </a:solidFill>
              </a:rPr>
              <a:t>Commercialization</a:t>
            </a:r>
            <a:endParaRPr lang="ko-KR" altLang="en-US" sz="10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78323" y="778002"/>
            <a:ext cx="4013757" cy="1383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Developing Smart Model for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Outdoor Farming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843292" y="123187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pplying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 Internet of Things (IoT) 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farming machinery to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 complexes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to collect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use data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on weather,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crop conditions, farming activities </a:t>
            </a:r>
            <a:endParaRPr lang="ko-KR" altLang="en-US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57224" y="250031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Concentrate supply of demonstrable technologies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equipment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to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two sites growing outdoor crops</a:t>
            </a:r>
            <a:endParaRPr lang="ko-KR" altLang="en-US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5" name="_x322986952" descr="EMB00001f0c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304"/>
            <a:ext cx="4643470" cy="2160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4034614" y="3643320"/>
            <a:ext cx="5075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Growth state and yield of outdoor crops using drone spectrum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47847" y="793461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Developing Smart Model for Outdoor Farming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96" name="_x317592160" descr="EMB00001f0c07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3265" y="1554170"/>
            <a:ext cx="4329263" cy="22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37296" y="4071947"/>
            <a:ext cx="3526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Wild animal control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through video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analysis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4071948"/>
            <a:ext cx="451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Prediction of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pest and disease, and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smart crop dusting </a:t>
            </a:r>
          </a:p>
          <a:p>
            <a:pPr fontAlgn="base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using small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unmanned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helicopter or drone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74317720" descr="EMB0000385c2d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785932"/>
            <a:ext cx="4143372" cy="165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95736" y="775849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Developing Smart Model for Outdoor Farming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 descr="art_15655053208879_4d5d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467" y="1401218"/>
            <a:ext cx="2680905" cy="1785956"/>
          </a:xfrm>
          <a:prstGeom prst="rect">
            <a:avLst/>
          </a:prstGeom>
        </p:spPr>
      </p:pic>
      <p:pic>
        <p:nvPicPr>
          <p:cNvPr id="19" name="그림 18" descr="art_15655052799075_0b9b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525" y="2829978"/>
            <a:ext cx="2293269" cy="152772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286280" y="16430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Exemplary case of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turning outdoor farming to smart farming:  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Kim </a:t>
            </a:r>
            <a:r>
              <a:rPr lang="en-US" altLang="ko-KR" sz="1200" b="1" spc="-4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Gwang-su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(President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of </a:t>
            </a:r>
            <a:r>
              <a:rPr lang="en-US" altLang="ko-KR" sz="1200" b="1" spc="-43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Sinan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Agriculture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Information)</a:t>
            </a:r>
            <a:endParaRPr lang="en-US" altLang="ko-KR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286280" y="20002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 the past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I couldn’t sleep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well because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 had to irrigate the wide green onion field. Now, however, I can sleep tight, and even can do other things. Smart farm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sets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me free. Practicing smart farming improved my quality of life.”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279492" y="806091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 Developing Cutting-edge Agricultural Machinery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081" name="_x93294304" descr="EMB0000385c2d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79382"/>
            <a:ext cx="4335485" cy="28973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6666" y="241443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R&amp;D support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is being provided to help commercialize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autonomous tractor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rice-planting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machine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by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2021</a:t>
            </a:r>
            <a:endParaRPr lang="ko-KR" altLang="en-US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66" y="1057310"/>
            <a:ext cx="32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All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farming activities are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done with unmanned automated agricultural machine while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men monitor and control the machinery at an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integrated control center </a:t>
            </a:r>
            <a:endParaRPr lang="ko-KR" altLang="en-US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282" y="354499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Building an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agricultural production system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with cutting-edge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agricultural mechanization, 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deploying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it to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large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farming zones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388004" y="794021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5. Livestock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ICT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Pilot Complex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835563" y="2215130"/>
            <a:ext cx="2504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축산 </a:t>
            </a:r>
            <a:r>
              <a:rPr lang="en-US" altLang="ko-KR" sz="16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ICT </a:t>
            </a:r>
            <a:r>
              <a:rPr lang="ko-KR" altLang="en-US" sz="1600" b="1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시범단지</a:t>
            </a:r>
            <a:endParaRPr lang="en-US" altLang="ko-KR" sz="1600" b="1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4" name="_x438674216" descr="EMB0000557843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304"/>
            <a:ext cx="4593880" cy="2857520"/>
          </a:xfrm>
          <a:prstGeom prst="rect">
            <a:avLst/>
          </a:prstGeom>
          <a:noFill/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71FB8895-40F2-47AC-A1F0-30DC83269257}"/>
              </a:ext>
            </a:extLst>
          </p:cNvPr>
          <p:cNvSpPr/>
          <p:nvPr/>
        </p:nvSpPr>
        <p:spPr>
          <a:xfrm>
            <a:off x="4692646" y="3939618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b="1" spc="-15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56738">
                    <a:prstClr val="black">
                      <a:lumMod val="65000"/>
                      <a:lumOff val="35000"/>
                    </a:prstClr>
                  </a:gs>
                  <a:gs pos="75000">
                    <a:prstClr val="black">
                      <a:lumMod val="65000"/>
                      <a:lumOff val="35000"/>
                    </a:prstClr>
                  </a:gs>
                </a:gsLst>
                <a:lin ang="8100000" scaled="1"/>
                <a:tileRect/>
              </a:gradFill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56738">
                    <a:prstClr val="black">
                      <a:lumMod val="65000"/>
                      <a:lumOff val="35000"/>
                    </a:prstClr>
                  </a:gs>
                  <a:gs pos="75000">
                    <a:prstClr val="black">
                      <a:lumMod val="65000"/>
                      <a:lumOff val="3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00116" y="1428742"/>
            <a:ext cx="2643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Reduce constraints of existing livestock business and  create optimal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feeding environment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by converging high-tech facility and equipment with  ICT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(big data, IoT, etc.).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Installed state-of-the-art production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stink reduction facilities,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common excreta treatment and quarantine &amp; disinfection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facilities, and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hands-on training center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사각형: 둥근 모서리 1">
            <a:extLst>
              <a:ext uri="{FF2B5EF4-FFF2-40B4-BE49-F238E27FC236}">
                <a16:creationId xmlns:a16="http://schemas.microsoft.com/office/drawing/2014/main" xmlns="" id="{C8882D62-D074-47B2-80A9-35BEA70DBAD2}"/>
              </a:ext>
            </a:extLst>
          </p:cNvPr>
          <p:cNvSpPr/>
          <p:nvPr/>
        </p:nvSpPr>
        <p:spPr>
          <a:xfrm>
            <a:off x="4143372" y="4286262"/>
            <a:ext cx="4500594" cy="500066"/>
          </a:xfrm>
          <a:prstGeom prst="roundRect">
            <a:avLst>
              <a:gd name="adj" fmla="val 3532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latinLnBrk="0">
              <a:defRPr/>
            </a:pPr>
            <a:r>
              <a:rPr lang="en-US" altLang="ko-KR" sz="1200" b="1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Pilot Complex in2019</a:t>
            </a:r>
            <a:endParaRPr lang="en-US" altLang="ko-KR" sz="12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56738">
                    <a:prstClr val="black">
                      <a:lumMod val="65000"/>
                      <a:lumOff val="35000"/>
                    </a:prstClr>
                  </a:gs>
                  <a:gs pos="75000">
                    <a:prstClr val="black">
                      <a:lumMod val="65000"/>
                      <a:lumOff val="35000"/>
                    </a:prstClr>
                  </a:gs>
                </a:gsLst>
                <a:lin ang="8100000" scaled="1"/>
                <a:tileRect/>
              </a:gradFill>
            </a:endParaRPr>
          </a:p>
          <a:p>
            <a:pPr algn="ctr" defTabSz="457200" latinLnBrk="0">
              <a:defRPr/>
            </a:pPr>
            <a:r>
              <a:rPr lang="en-US" altLang="ko-KR" sz="1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Uljin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, </a:t>
            </a:r>
            <a:r>
              <a:rPr lang="en-US" altLang="ko-KR" sz="1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Gyeongbuk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 (Korean native cattle), </a:t>
            </a:r>
            <a:r>
              <a:rPr lang="en-US" altLang="ko-KR" sz="1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Gangneung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, Gangwon (Pig), </a:t>
            </a:r>
            <a:r>
              <a:rPr lang="en-US" altLang="ko-KR" sz="1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Dangjin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, </a:t>
            </a:r>
            <a:r>
              <a:rPr lang="en-US" altLang="ko-KR" sz="1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Chungnam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 </a:t>
            </a:r>
            <a:r>
              <a:rPr lang="en-US" altLang="ko-KR" sz="1200" b="1" dirty="0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(dairy cow</a:t>
            </a:r>
            <a:r>
              <a:rPr lang="en-US" altLang="ko-KR" sz="1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)</a:t>
            </a:r>
            <a:endParaRPr lang="ko-KR" altLang="en-US" sz="12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56738">
                    <a:prstClr val="black">
                      <a:lumMod val="65000"/>
                      <a:lumOff val="35000"/>
                    </a:prstClr>
                  </a:gs>
                  <a:gs pos="75000">
                    <a:prstClr val="black">
                      <a:lumMod val="65000"/>
                      <a:lumOff val="35000"/>
                    </a:prstClr>
                  </a:gs>
                </a:gsLst>
                <a:lin ang="81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직선 연결선 51"/>
          <p:cNvCxnSpPr/>
          <p:nvPr/>
        </p:nvCxnSpPr>
        <p:spPr>
          <a:xfrm>
            <a:off x="2017467" y="1924097"/>
            <a:ext cx="5367897" cy="0"/>
          </a:xfrm>
          <a:prstGeom prst="line">
            <a:avLst/>
          </a:prstGeom>
          <a:ln>
            <a:solidFill>
              <a:srgbClr val="006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2017467" y="2537345"/>
            <a:ext cx="5367897" cy="0"/>
          </a:xfrm>
          <a:prstGeom prst="line">
            <a:avLst/>
          </a:prstGeom>
          <a:ln>
            <a:solidFill>
              <a:srgbClr val="006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017467" y="3150124"/>
            <a:ext cx="5367897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017467" y="3757896"/>
            <a:ext cx="5367897" cy="0"/>
          </a:xfrm>
          <a:prstGeom prst="line">
            <a:avLst/>
          </a:prstGeom>
          <a:ln>
            <a:solidFill>
              <a:srgbClr val="006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2994" y="1500180"/>
            <a:ext cx="5402469" cy="447861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400" b="1" dirty="0">
                <a:solidFill>
                  <a:srgbClr val="0069AB"/>
                </a:solidFill>
                <a:latin typeface="+mj-ea"/>
                <a:ea typeface="+mj-ea"/>
              </a:rPr>
              <a:t>Current State of Korean Agriculture</a:t>
            </a:r>
            <a:endParaRPr lang="ko-KR" altLang="en-US" sz="2400" b="1" dirty="0">
              <a:solidFill>
                <a:srgbClr val="0069AB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2993" y="2143122"/>
            <a:ext cx="4343526" cy="447861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400" b="1" dirty="0">
                <a:solidFill>
                  <a:srgbClr val="0069AB"/>
                </a:solidFill>
                <a:latin typeface="+mj-ea"/>
                <a:ea typeface="+mj-ea"/>
              </a:rPr>
              <a:t>Needs for Smart Agriculture</a:t>
            </a:r>
            <a:endParaRPr lang="ko-KR" altLang="en-US" sz="2400" b="1" dirty="0">
              <a:solidFill>
                <a:srgbClr val="0069AB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2994" y="2714626"/>
            <a:ext cx="3018676" cy="447861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400" b="1" dirty="0">
                <a:solidFill>
                  <a:srgbClr val="0069AB"/>
                </a:solidFill>
                <a:latin typeface="+mj-ea"/>
                <a:ea typeface="+mj-ea"/>
              </a:rPr>
              <a:t>Details on Progress</a:t>
            </a:r>
            <a:endParaRPr lang="ko-KR" altLang="en-US" sz="2400" b="1" dirty="0">
              <a:solidFill>
                <a:srgbClr val="0069AB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2992" y="3357568"/>
            <a:ext cx="5753976" cy="447861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400" b="1" dirty="0">
                <a:solidFill>
                  <a:srgbClr val="0069AB"/>
                </a:solidFill>
                <a:latin typeface="+mj-ea"/>
                <a:ea typeface="+mj-ea"/>
              </a:rPr>
              <a:t>Directions of Smart Agriculture Policy</a:t>
            </a:r>
            <a:endParaRPr lang="ko-KR" altLang="en-US" sz="2400" b="1" dirty="0">
              <a:solidFill>
                <a:srgbClr val="0069AB"/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6072" y="166169"/>
            <a:ext cx="1244344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777059" y="3370985"/>
            <a:ext cx="594000" cy="445525"/>
          </a:xfrm>
          <a:prstGeom prst="ellipse">
            <a:avLst/>
          </a:prstGeom>
          <a:solidFill>
            <a:srgbClr val="006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>
              <a:solidFill>
                <a:srgbClr val="0069AB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777059" y="2753666"/>
            <a:ext cx="594000" cy="445525"/>
          </a:xfrm>
          <a:prstGeom prst="ellipse">
            <a:avLst/>
          </a:prstGeom>
          <a:solidFill>
            <a:srgbClr val="00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5" name="타원 44"/>
          <p:cNvSpPr/>
          <p:nvPr/>
        </p:nvSpPr>
        <p:spPr>
          <a:xfrm>
            <a:off x="1777059" y="2149485"/>
            <a:ext cx="594000" cy="445525"/>
          </a:xfrm>
          <a:prstGeom prst="ellipse">
            <a:avLst/>
          </a:prstGeom>
          <a:solidFill>
            <a:srgbClr val="00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4" name="타원 43"/>
          <p:cNvSpPr/>
          <p:nvPr/>
        </p:nvSpPr>
        <p:spPr>
          <a:xfrm>
            <a:off x="1777059" y="1545306"/>
            <a:ext cx="594000" cy="445525"/>
          </a:xfrm>
          <a:prstGeom prst="ellipse">
            <a:avLst/>
          </a:prstGeom>
          <a:solidFill>
            <a:srgbClr val="00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ko-KR" altLang="en-US" sz="1400" dirty="0" err="1"/>
              <a:t>ㅑ</a:t>
            </a:r>
            <a:endParaRPr lang="ko-KR" altLang="en-US" sz="14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8" t="7939" r="62346" b="57133"/>
          <a:stretch/>
        </p:blipFill>
        <p:spPr>
          <a:xfrm>
            <a:off x="1657214" y="3335356"/>
            <a:ext cx="808163" cy="54062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8" t="7939" r="62346" b="57133"/>
          <a:stretch/>
        </p:blipFill>
        <p:spPr>
          <a:xfrm>
            <a:off x="1657214" y="2718037"/>
            <a:ext cx="808163" cy="54062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8" t="7939" r="62346" b="57133"/>
          <a:stretch/>
        </p:blipFill>
        <p:spPr>
          <a:xfrm>
            <a:off x="1657214" y="2113428"/>
            <a:ext cx="808163" cy="54062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8" t="7939" r="62346" b="57133"/>
          <a:stretch/>
        </p:blipFill>
        <p:spPr>
          <a:xfrm>
            <a:off x="1657214" y="1508819"/>
            <a:ext cx="808163" cy="540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2445" y="1571618"/>
            <a:ext cx="413539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rgbClr val="0069AB"/>
                </a:solidFill>
                <a:latin typeface="+mj-lt"/>
                <a:ea typeface="나눔스퀘어 ExtraBold" panose="020B0600000101010101" pitchFamily="50" charset="-127"/>
              </a:rPr>
              <a:t>Ⅰ</a:t>
            </a:r>
            <a:endParaRPr lang="ko-KR" altLang="en-US" sz="1400" b="1" dirty="0">
              <a:solidFill>
                <a:srgbClr val="0069AB"/>
              </a:solidFill>
              <a:latin typeface="+mj-lt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2445" y="2185444"/>
            <a:ext cx="413539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rgbClr val="0069AB"/>
                </a:solidFill>
                <a:latin typeface="+mj-lt"/>
                <a:ea typeface="나눔스퀘어 ExtraBold" panose="020B0600000101010101" pitchFamily="50" charset="-127"/>
              </a:rPr>
              <a:t>Ⅱ</a:t>
            </a:r>
            <a:endParaRPr lang="ko-KR" altLang="en-US" sz="1400" b="1" dirty="0">
              <a:solidFill>
                <a:srgbClr val="0069AB"/>
              </a:solidFill>
              <a:latin typeface="+mj-lt"/>
              <a:ea typeface="나눔스퀘어 Extra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2445" y="2786064"/>
            <a:ext cx="413539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rgbClr val="0069AB"/>
                </a:solidFill>
                <a:latin typeface="+mj-lt"/>
                <a:ea typeface="나눔스퀘어 ExtraBold" panose="020B0600000101010101" pitchFamily="50" charset="-127"/>
              </a:rPr>
              <a:t>Ⅲ</a:t>
            </a:r>
            <a:endParaRPr lang="ko-KR" altLang="en-US" sz="1400" b="1" dirty="0">
              <a:solidFill>
                <a:srgbClr val="0069AB"/>
              </a:solidFill>
              <a:latin typeface="+mj-lt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2445" y="3399890"/>
            <a:ext cx="413539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rgbClr val="0069AB"/>
                </a:solidFill>
                <a:latin typeface="+mj-lt"/>
                <a:ea typeface="나눔스퀘어 ExtraBold" panose="020B0600000101010101" pitchFamily="50" charset="-127"/>
              </a:rPr>
              <a:t>Ⅳ</a:t>
            </a:r>
            <a:endParaRPr lang="ko-KR" altLang="en-US" sz="2000" b="1" dirty="0">
              <a:solidFill>
                <a:srgbClr val="0069AB"/>
              </a:solidFill>
              <a:latin typeface="+mj-lt"/>
              <a:ea typeface="나눔스퀘어 ExtraBold" panose="020B0600000101010101" pitchFamily="50" charset="-127"/>
            </a:endParaRPr>
          </a:p>
        </p:txBody>
      </p:sp>
      <p:sp>
        <p:nvSpPr>
          <p:cNvPr id="2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313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73" y="162122"/>
            <a:ext cx="5207993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Ⅳ. Directions of Smart Agriculture Policy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596" y="778002"/>
            <a:ext cx="2222107" cy="2935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0469" latinLnBrk="0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6. Plant Factory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911225" y="1136843"/>
            <a:ext cx="1641024" cy="1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99058" y="1136842"/>
            <a:ext cx="5997242" cy="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000116" y="1714494"/>
            <a:ext cx="2571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partnership with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Rural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Development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Administration,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 closed-type vertical farm (plant factory) project has been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promoted so that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businesses, research institutions,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agricultural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corporations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can form a consortium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to produce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value-added crops.</a:t>
            </a:r>
          </a:p>
        </p:txBody>
      </p:sp>
      <p:pic>
        <p:nvPicPr>
          <p:cNvPr id="18" name="_x230631840" descr="EMB00005a4c55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1285866"/>
            <a:ext cx="4441430" cy="2514618"/>
          </a:xfrm>
          <a:prstGeom prst="rect">
            <a:avLst/>
          </a:prstGeom>
          <a:noFill/>
        </p:spPr>
      </p:pic>
      <p:sp>
        <p:nvSpPr>
          <p:cNvPr id="19" name="사각형: 둥근 모서리 1">
            <a:extLst>
              <a:ext uri="{FF2B5EF4-FFF2-40B4-BE49-F238E27FC236}">
                <a16:creationId xmlns:a16="http://schemas.microsoft.com/office/drawing/2014/main" xmlns="" id="{C8882D62-D074-47B2-80A9-35BEA70DBAD2}"/>
              </a:ext>
            </a:extLst>
          </p:cNvPr>
          <p:cNvSpPr/>
          <p:nvPr/>
        </p:nvSpPr>
        <p:spPr>
          <a:xfrm>
            <a:off x="4143372" y="3857634"/>
            <a:ext cx="4500594" cy="285752"/>
          </a:xfrm>
          <a:prstGeom prst="roundRect">
            <a:avLst>
              <a:gd name="adj" fmla="val 3532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latinLnBrk="0">
              <a:defRPr/>
            </a:pPr>
            <a:r>
              <a:rPr lang="en-US" altLang="ko-KR" sz="1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Full view of a plant factory installed at </a:t>
            </a:r>
            <a:r>
              <a:rPr lang="en-US" altLang="ko-KR" sz="1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Dapsimni</a:t>
            </a:r>
            <a:r>
              <a:rPr lang="en-US" altLang="ko-KR" sz="1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gradFill flip="none" rotWithShape="1">
                  <a:gsLst>
                    <a:gs pos="56738">
                      <a:prstClr val="black">
                        <a:lumMod val="65000"/>
                        <a:lumOff val="35000"/>
                      </a:prstClr>
                    </a:gs>
                    <a:gs pos="75000">
                      <a:prstClr val="black">
                        <a:lumMod val="65000"/>
                        <a:lumOff val="35000"/>
                      </a:prstClr>
                    </a:gs>
                  </a:gsLst>
                  <a:lin ang="8100000" scaled="1"/>
                  <a:tileRect/>
                </a:gradFill>
              </a:rPr>
              <a:t> Subway Station </a:t>
            </a:r>
            <a:endParaRPr lang="ko-KR" altLang="en-US" sz="1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gradFill flip="none" rotWithShape="1">
                <a:gsLst>
                  <a:gs pos="56738">
                    <a:prstClr val="black">
                      <a:lumMod val="65000"/>
                      <a:lumOff val="35000"/>
                    </a:prstClr>
                  </a:gs>
                  <a:gs pos="75000">
                    <a:prstClr val="black">
                      <a:lumMod val="65000"/>
                      <a:lumOff val="35000"/>
                    </a:prstClr>
                  </a:gs>
                </a:gsLst>
                <a:lin ang="81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074" y="371312"/>
            <a:ext cx="1576890" cy="26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7837" y="2168068"/>
            <a:ext cx="5241079" cy="620986"/>
          </a:xfrm>
          <a:prstGeom prst="rect">
            <a:avLst/>
          </a:prstGeom>
          <a:gradFill>
            <a:gsLst>
              <a:gs pos="0">
                <a:srgbClr val="009576"/>
              </a:gs>
              <a:gs pos="52000">
                <a:srgbClr val="213F9A"/>
              </a:gs>
              <a:gs pos="100000">
                <a:srgbClr val="006AAB"/>
              </a:gs>
            </a:gsLst>
            <a:lin ang="0" scaled="1"/>
          </a:gradFill>
        </p:spPr>
        <p:txBody>
          <a:bodyPr wrap="none" lIns="77770" tIns="38885" rIns="77770" bIns="38885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</a:t>
            </a:r>
            <a:r>
              <a:rPr lang="en-US" altLang="ko-K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Thank You!         </a:t>
            </a:r>
            <a:endParaRPr lang="ko-KR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34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072" y="168867"/>
            <a:ext cx="4923557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Ⅰ. Current State of Korean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4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fld id="{A91277C7-1CF2-4D7F-828A-BF1FA88000D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934435" y="642541"/>
            <a:ext cx="3328527" cy="632527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b="1" dirty="0">
                <a:solidFill>
                  <a:srgbClr val="484848"/>
                </a:solidFill>
                <a:latin typeface="+mn-ea"/>
              </a:rPr>
              <a:t>  </a:t>
            </a:r>
            <a:r>
              <a:rPr lang="en-US" altLang="ko-KR" b="1" dirty="0">
                <a:solidFill>
                  <a:srgbClr val="484848"/>
                </a:solidFill>
                <a:latin typeface="+mn-ea"/>
              </a:rPr>
              <a:t>Decreased agroforestry proportion in GDP</a:t>
            </a:r>
            <a:r>
              <a:rPr lang="ko-KR" altLang="en-US" b="1" dirty="0">
                <a:solidFill>
                  <a:srgbClr val="484848"/>
                </a:solidFill>
                <a:latin typeface="+mn-ea"/>
              </a:rPr>
              <a:t> </a:t>
            </a:r>
          </a:p>
        </p:txBody>
      </p:sp>
      <p:sp>
        <p:nvSpPr>
          <p:cNvPr id="130" name="직사각형 129"/>
          <p:cNvSpPr/>
          <p:nvPr/>
        </p:nvSpPr>
        <p:spPr>
          <a:xfrm>
            <a:off x="5058273" y="1838882"/>
            <a:ext cx="3330772" cy="2366652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r"/>
            <a:endParaRPr lang="ko-KR" altLang="en-US" sz="1400" dirty="0"/>
          </a:p>
        </p:txBody>
      </p:sp>
      <p:sp>
        <p:nvSpPr>
          <p:cNvPr id="131" name="양쪽 모서리가 둥근 사각형 130"/>
          <p:cNvSpPr/>
          <p:nvPr/>
        </p:nvSpPr>
        <p:spPr>
          <a:xfrm>
            <a:off x="5065675" y="1479456"/>
            <a:ext cx="3318068" cy="3594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55215" y="583351"/>
            <a:ext cx="3328527" cy="909526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b="1" dirty="0">
                <a:solidFill>
                  <a:srgbClr val="484848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rgbClr val="484848"/>
                </a:solidFill>
                <a:latin typeface="+mn-ea"/>
              </a:rPr>
              <a:t>Deepening income gap between urban and rural areas</a:t>
            </a:r>
            <a:endParaRPr lang="ko-KR" altLang="en-US" b="1" dirty="0">
              <a:solidFill>
                <a:srgbClr val="484848"/>
              </a:solidFill>
              <a:latin typeface="+mn-ea"/>
            </a:endParaRPr>
          </a:p>
        </p:txBody>
      </p:sp>
      <p:sp>
        <p:nvSpPr>
          <p:cNvPr id="135" name="TextBox 39">
            <a:extLst>
              <a:ext uri="{FF2B5EF4-FFF2-40B4-BE49-F238E27FC236}">
                <a16:creationId xmlns:a16="http://schemas.microsoft.com/office/drawing/2014/main" xmlns="" id="{EAF45808-8D3E-49EA-9074-114CA14EA05C}"/>
              </a:ext>
            </a:extLst>
          </p:cNvPr>
          <p:cNvSpPr txBox="1"/>
          <p:nvPr/>
        </p:nvSpPr>
        <p:spPr>
          <a:xfrm>
            <a:off x="5062284" y="1922210"/>
            <a:ext cx="791848" cy="217029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spc="-85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 Million KRW</a:t>
            </a:r>
            <a:r>
              <a:rPr lang="ko-KR" altLang="en-US" sz="900" spc="-85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900" spc="-85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  <p:grpSp>
        <p:nvGrpSpPr>
          <p:cNvPr id="2" name="그룹 135"/>
          <p:cNvGrpSpPr/>
          <p:nvPr/>
        </p:nvGrpSpPr>
        <p:grpSpPr>
          <a:xfrm>
            <a:off x="5448193" y="3917098"/>
            <a:ext cx="2521022" cy="275788"/>
            <a:chOff x="5365763" y="5604767"/>
            <a:chExt cx="3152993" cy="459872"/>
          </a:xfrm>
        </p:grpSpPr>
        <p:sp>
          <p:nvSpPr>
            <p:cNvPr id="137" name="TextBox 67">
              <a:extLst>
                <a:ext uri="{FF2B5EF4-FFF2-40B4-BE49-F238E27FC236}">
                  <a16:creationId xmlns:a16="http://schemas.microsoft.com/office/drawing/2014/main" xmlns="" id="{43B7473B-C364-4FA3-8259-CB46A147201B}"/>
                </a:ext>
              </a:extLst>
            </p:cNvPr>
            <p:cNvSpPr txBox="1"/>
            <p:nvPr/>
          </p:nvSpPr>
          <p:spPr>
            <a:xfrm>
              <a:off x="5365763" y="5610445"/>
              <a:ext cx="524147" cy="45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2005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8" name="TextBox 67">
              <a:extLst>
                <a:ext uri="{FF2B5EF4-FFF2-40B4-BE49-F238E27FC236}">
                  <a16:creationId xmlns:a16="http://schemas.microsoft.com/office/drawing/2014/main" xmlns="" id="{09E80D45-9491-4F95-B87B-169F8CB592A0}"/>
                </a:ext>
              </a:extLst>
            </p:cNvPr>
            <p:cNvSpPr txBox="1"/>
            <p:nvPr/>
          </p:nvSpPr>
          <p:spPr>
            <a:xfrm>
              <a:off x="7994609" y="5604767"/>
              <a:ext cx="524147" cy="45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2017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9" name="TextBox 67">
              <a:extLst>
                <a:ext uri="{FF2B5EF4-FFF2-40B4-BE49-F238E27FC236}">
                  <a16:creationId xmlns:a16="http://schemas.microsoft.com/office/drawing/2014/main" xmlns="" id="{BD812081-ECAB-4840-9F29-11832F77F260}"/>
                </a:ext>
              </a:extLst>
            </p:cNvPr>
            <p:cNvSpPr txBox="1"/>
            <p:nvPr/>
          </p:nvSpPr>
          <p:spPr>
            <a:xfrm>
              <a:off x="6690332" y="5610446"/>
              <a:ext cx="524146" cy="45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2011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0" name="TextBox 67">
              <a:extLst>
                <a:ext uri="{FF2B5EF4-FFF2-40B4-BE49-F238E27FC236}">
                  <a16:creationId xmlns:a16="http://schemas.microsoft.com/office/drawing/2014/main" xmlns="" id="{48656B0C-224E-40C4-846E-6DAE9970ED23}"/>
                </a:ext>
              </a:extLst>
            </p:cNvPr>
            <p:cNvSpPr txBox="1"/>
            <p:nvPr/>
          </p:nvSpPr>
          <p:spPr>
            <a:xfrm>
              <a:off x="6019535" y="5610438"/>
              <a:ext cx="524146" cy="45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2008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1" name="TextBox 67">
              <a:extLst>
                <a:ext uri="{FF2B5EF4-FFF2-40B4-BE49-F238E27FC236}">
                  <a16:creationId xmlns:a16="http://schemas.microsoft.com/office/drawing/2014/main" xmlns="" id="{0EB091A9-AA7D-4270-A897-A69A7A30425E}"/>
                </a:ext>
              </a:extLst>
            </p:cNvPr>
            <p:cNvSpPr txBox="1"/>
            <p:nvPr/>
          </p:nvSpPr>
          <p:spPr>
            <a:xfrm>
              <a:off x="7349781" y="5610438"/>
              <a:ext cx="524146" cy="45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2014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" name="그룹 151"/>
          <p:cNvGrpSpPr/>
          <p:nvPr/>
        </p:nvGrpSpPr>
        <p:grpSpPr>
          <a:xfrm>
            <a:off x="7984326" y="2179055"/>
            <a:ext cx="392556" cy="1793771"/>
            <a:chOff x="8749867" y="2922603"/>
            <a:chExt cx="438258" cy="2669992"/>
          </a:xfrm>
        </p:grpSpPr>
        <p:sp>
          <p:nvSpPr>
            <p:cNvPr id="153" name="TextBox 67">
              <a:extLst>
                <a:ext uri="{FF2B5EF4-FFF2-40B4-BE49-F238E27FC236}">
                  <a16:creationId xmlns:a16="http://schemas.microsoft.com/office/drawing/2014/main" xmlns="" id="{70026D43-09D9-4878-8BB7-4E26C1E7792E}"/>
                </a:ext>
              </a:extLst>
            </p:cNvPr>
            <p:cNvSpPr txBox="1"/>
            <p:nvPr/>
          </p:nvSpPr>
          <p:spPr>
            <a:xfrm>
              <a:off x="8749881" y="2922603"/>
              <a:ext cx="438244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80%</a:t>
              </a:r>
            </a:p>
          </p:txBody>
        </p:sp>
        <p:sp>
          <p:nvSpPr>
            <p:cNvPr id="154" name="TextBox 67">
              <a:extLst>
                <a:ext uri="{FF2B5EF4-FFF2-40B4-BE49-F238E27FC236}">
                  <a16:creationId xmlns:a16="http://schemas.microsoft.com/office/drawing/2014/main" xmlns="" id="{4255B54D-82E8-4B91-8AFC-BA0E1FE0356D}"/>
                </a:ext>
              </a:extLst>
            </p:cNvPr>
            <p:cNvSpPr txBox="1"/>
            <p:nvPr/>
          </p:nvSpPr>
          <p:spPr>
            <a:xfrm>
              <a:off x="8749875" y="3299485"/>
              <a:ext cx="438244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</a:rPr>
                <a:t>75%</a:t>
              </a:r>
            </a:p>
          </p:txBody>
        </p:sp>
        <p:sp>
          <p:nvSpPr>
            <p:cNvPr id="155" name="TextBox 67">
              <a:extLst>
                <a:ext uri="{FF2B5EF4-FFF2-40B4-BE49-F238E27FC236}">
                  <a16:creationId xmlns:a16="http://schemas.microsoft.com/office/drawing/2014/main" xmlns="" id="{22291073-56B1-4AAE-96B7-8F616F99B89A}"/>
                </a:ext>
              </a:extLst>
            </p:cNvPr>
            <p:cNvSpPr txBox="1"/>
            <p:nvPr/>
          </p:nvSpPr>
          <p:spPr>
            <a:xfrm>
              <a:off x="8749867" y="4430128"/>
              <a:ext cx="438243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60%</a:t>
              </a:r>
            </a:p>
          </p:txBody>
        </p:sp>
        <p:sp>
          <p:nvSpPr>
            <p:cNvPr id="156" name="TextBox 67">
              <a:extLst>
                <a:ext uri="{FF2B5EF4-FFF2-40B4-BE49-F238E27FC236}">
                  <a16:creationId xmlns:a16="http://schemas.microsoft.com/office/drawing/2014/main" xmlns="" id="{7369319D-463C-4C6B-977C-A4260B1A618D}"/>
                </a:ext>
              </a:extLst>
            </p:cNvPr>
            <p:cNvSpPr txBox="1"/>
            <p:nvPr/>
          </p:nvSpPr>
          <p:spPr>
            <a:xfrm>
              <a:off x="8749870" y="4807008"/>
              <a:ext cx="438243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55%</a:t>
              </a:r>
            </a:p>
          </p:txBody>
        </p:sp>
        <p:sp>
          <p:nvSpPr>
            <p:cNvPr id="157" name="TextBox 67">
              <a:extLst>
                <a:ext uri="{FF2B5EF4-FFF2-40B4-BE49-F238E27FC236}">
                  <a16:creationId xmlns:a16="http://schemas.microsoft.com/office/drawing/2014/main" xmlns="" id="{13D4950B-13F6-4ADF-8CC2-B7403C29D8ED}"/>
                </a:ext>
              </a:extLst>
            </p:cNvPr>
            <p:cNvSpPr txBox="1"/>
            <p:nvPr/>
          </p:nvSpPr>
          <p:spPr>
            <a:xfrm>
              <a:off x="8749870" y="3676365"/>
              <a:ext cx="438243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70</a:t>
              </a:r>
              <a:r>
                <a:rPr lang="en-US" altLang="ko-KR" sz="900" spc="-43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</a:rPr>
                <a:t>%</a:t>
              </a:r>
              <a:endParaRPr lang="en-US" altLang="ko-KR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8" name="TextBox 67">
              <a:extLst>
                <a:ext uri="{FF2B5EF4-FFF2-40B4-BE49-F238E27FC236}">
                  <a16:creationId xmlns:a16="http://schemas.microsoft.com/office/drawing/2014/main" xmlns="" id="{0447520F-E8C3-4F46-B97C-CF7A772FF2C2}"/>
                </a:ext>
              </a:extLst>
            </p:cNvPr>
            <p:cNvSpPr txBox="1"/>
            <p:nvPr/>
          </p:nvSpPr>
          <p:spPr>
            <a:xfrm>
              <a:off x="8749870" y="4053248"/>
              <a:ext cx="438243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65%</a:t>
              </a:r>
            </a:p>
          </p:txBody>
        </p:sp>
        <p:sp>
          <p:nvSpPr>
            <p:cNvPr id="159" name="TextBox 67">
              <a:extLst>
                <a:ext uri="{FF2B5EF4-FFF2-40B4-BE49-F238E27FC236}">
                  <a16:creationId xmlns:a16="http://schemas.microsoft.com/office/drawing/2014/main" xmlns="" id="{24CB21F3-3EB8-4A51-8155-DBD76A03D64A}"/>
                </a:ext>
              </a:extLst>
            </p:cNvPr>
            <p:cNvSpPr txBox="1"/>
            <p:nvPr/>
          </p:nvSpPr>
          <p:spPr>
            <a:xfrm>
              <a:off x="8749870" y="5187160"/>
              <a:ext cx="438243" cy="40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50%</a:t>
              </a:r>
            </a:p>
          </p:txBody>
        </p:sp>
      </p:grpSp>
      <p:grpSp>
        <p:nvGrpSpPr>
          <p:cNvPr id="4" name="그룹 160"/>
          <p:cNvGrpSpPr/>
          <p:nvPr/>
        </p:nvGrpSpPr>
        <p:grpSpPr>
          <a:xfrm>
            <a:off x="5102258" y="2274710"/>
            <a:ext cx="301883" cy="1619887"/>
            <a:chOff x="5356478" y="3089277"/>
            <a:chExt cx="316924" cy="2267343"/>
          </a:xfrm>
        </p:grpSpPr>
        <p:sp>
          <p:nvSpPr>
            <p:cNvPr id="162" name="TextBox 67">
              <a:extLst>
                <a:ext uri="{FF2B5EF4-FFF2-40B4-BE49-F238E27FC236}">
                  <a16:creationId xmlns:a16="http://schemas.microsoft.com/office/drawing/2014/main" xmlns="" id="{4E798929-B98E-4577-B544-64FE9F33E85D}"/>
                </a:ext>
              </a:extLst>
            </p:cNvPr>
            <p:cNvSpPr txBox="1"/>
            <p:nvPr/>
          </p:nvSpPr>
          <p:spPr>
            <a:xfrm>
              <a:off x="5356483" y="3089277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60</a:t>
              </a:r>
            </a:p>
          </p:txBody>
        </p:sp>
        <p:sp>
          <p:nvSpPr>
            <p:cNvPr id="163" name="TextBox 67">
              <a:extLst>
                <a:ext uri="{FF2B5EF4-FFF2-40B4-BE49-F238E27FC236}">
                  <a16:creationId xmlns:a16="http://schemas.microsoft.com/office/drawing/2014/main" xmlns="" id="{4148B6D8-A9F2-4A52-93E8-9ACB890D2499}"/>
                </a:ext>
              </a:extLst>
            </p:cNvPr>
            <p:cNvSpPr txBox="1"/>
            <p:nvPr/>
          </p:nvSpPr>
          <p:spPr>
            <a:xfrm>
              <a:off x="5356482" y="3467304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</a:t>
              </a:r>
            </a:p>
          </p:txBody>
        </p:sp>
        <p:sp>
          <p:nvSpPr>
            <p:cNvPr id="164" name="TextBox 67">
              <a:extLst>
                <a:ext uri="{FF2B5EF4-FFF2-40B4-BE49-F238E27FC236}">
                  <a16:creationId xmlns:a16="http://schemas.microsoft.com/office/drawing/2014/main" xmlns="" id="{5F93A3EC-D6DD-4E42-84D9-958647BC38DC}"/>
                </a:ext>
              </a:extLst>
            </p:cNvPr>
            <p:cNvSpPr txBox="1"/>
            <p:nvPr/>
          </p:nvSpPr>
          <p:spPr>
            <a:xfrm>
              <a:off x="5356481" y="4601387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</a:t>
              </a:r>
            </a:p>
          </p:txBody>
        </p:sp>
        <p:sp>
          <p:nvSpPr>
            <p:cNvPr id="165" name="TextBox 67">
              <a:extLst>
                <a:ext uri="{FF2B5EF4-FFF2-40B4-BE49-F238E27FC236}">
                  <a16:creationId xmlns:a16="http://schemas.microsoft.com/office/drawing/2014/main" xmlns="" id="{E68FBD00-8CC8-429B-BD10-5CF65F113970}"/>
                </a:ext>
              </a:extLst>
            </p:cNvPr>
            <p:cNvSpPr txBox="1"/>
            <p:nvPr/>
          </p:nvSpPr>
          <p:spPr>
            <a:xfrm>
              <a:off x="5356480" y="3845332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40</a:t>
              </a:r>
            </a:p>
          </p:txBody>
        </p:sp>
        <p:sp>
          <p:nvSpPr>
            <p:cNvPr id="166" name="TextBox 67">
              <a:extLst>
                <a:ext uri="{FF2B5EF4-FFF2-40B4-BE49-F238E27FC236}">
                  <a16:creationId xmlns:a16="http://schemas.microsoft.com/office/drawing/2014/main" xmlns="" id="{B69800A3-17AE-48DF-BCE2-2162924D643A}"/>
                </a:ext>
              </a:extLst>
            </p:cNvPr>
            <p:cNvSpPr txBox="1"/>
            <p:nvPr/>
          </p:nvSpPr>
          <p:spPr>
            <a:xfrm>
              <a:off x="5356479" y="422335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</a:p>
          </p:txBody>
        </p:sp>
        <p:sp>
          <p:nvSpPr>
            <p:cNvPr id="167" name="TextBox 67">
              <a:extLst>
                <a:ext uri="{FF2B5EF4-FFF2-40B4-BE49-F238E27FC236}">
                  <a16:creationId xmlns:a16="http://schemas.microsoft.com/office/drawing/2014/main" xmlns="" id="{4721DB1C-A99B-4351-977C-6707958356F5}"/>
                </a:ext>
              </a:extLst>
            </p:cNvPr>
            <p:cNvSpPr txBox="1"/>
            <p:nvPr/>
          </p:nvSpPr>
          <p:spPr>
            <a:xfrm>
              <a:off x="5356478" y="4975369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</a:t>
              </a:r>
            </a:p>
          </p:txBody>
        </p:sp>
      </p:grpSp>
      <p:grpSp>
        <p:nvGrpSpPr>
          <p:cNvPr id="6" name="그룹 167"/>
          <p:cNvGrpSpPr/>
          <p:nvPr/>
        </p:nvGrpSpPr>
        <p:grpSpPr>
          <a:xfrm>
            <a:off x="5422359" y="2116377"/>
            <a:ext cx="2518496" cy="1692533"/>
            <a:chOff x="5434805" y="2784631"/>
            <a:chExt cx="3222000" cy="2886938"/>
          </a:xfrm>
        </p:grpSpPr>
        <p:sp>
          <p:nvSpPr>
            <p:cNvPr id="169" name="자유형: 도형 207">
              <a:extLst>
                <a:ext uri="{FF2B5EF4-FFF2-40B4-BE49-F238E27FC236}">
                  <a16:creationId xmlns:a16="http://schemas.microsoft.com/office/drawing/2014/main" xmlns="" id="{E98E8947-BEB3-44AA-A3D7-55986DD6FD9F}"/>
                </a:ext>
              </a:extLst>
            </p:cNvPr>
            <p:cNvSpPr/>
            <p:nvPr/>
          </p:nvSpPr>
          <p:spPr>
            <a:xfrm rot="172249">
              <a:off x="5434805" y="3248160"/>
              <a:ext cx="3030912" cy="1612361"/>
            </a:xfrm>
            <a:custGeom>
              <a:avLst/>
              <a:gdLst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190750 w 2838450"/>
                <a:gd name="connsiteY20" fmla="*/ 1556362 h 2059904"/>
                <a:gd name="connsiteX21" fmla="*/ 2292350 w 2838450"/>
                <a:gd name="connsiteY21" fmla="*/ 1565887 h 2059904"/>
                <a:gd name="connsiteX22" fmla="*/ 2381250 w 2838450"/>
                <a:gd name="connsiteY22" fmla="*/ 1645262 h 2059904"/>
                <a:gd name="connsiteX23" fmla="*/ 2454275 w 2838450"/>
                <a:gd name="connsiteY23" fmla="*/ 16484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0 w 2838450"/>
                <a:gd name="connsiteY21" fmla="*/ 1565887 h 2059904"/>
                <a:gd name="connsiteX22" fmla="*/ 2381250 w 2838450"/>
                <a:gd name="connsiteY22" fmla="*/ 1645262 h 2059904"/>
                <a:gd name="connsiteX23" fmla="*/ 2454275 w 2838450"/>
                <a:gd name="connsiteY23" fmla="*/ 16484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54275 w 2838450"/>
                <a:gd name="connsiteY23" fmla="*/ 16484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54275 w 2838450"/>
                <a:gd name="connsiteY23" fmla="*/ 16484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96350 w 2838450"/>
                <a:gd name="connsiteY23" fmla="*/ 16357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96350 w 2838450"/>
                <a:gd name="connsiteY23" fmla="*/ 16357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96350 w 2838450"/>
                <a:gd name="connsiteY23" fmla="*/ 16357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10162 h 2059904"/>
                <a:gd name="connsiteX1" fmla="*/ 206375 w 2838450"/>
                <a:gd name="connsiteY1" fmla="*/ 105387 h 2059904"/>
                <a:gd name="connsiteX2" fmla="*/ 374650 w 2838450"/>
                <a:gd name="connsiteY2" fmla="*/ 64112 h 2059904"/>
                <a:gd name="connsiteX3" fmla="*/ 485775 w 2838450"/>
                <a:gd name="connsiteY3" fmla="*/ 45062 h 2059904"/>
                <a:gd name="connsiteX4" fmla="*/ 587375 w 2838450"/>
                <a:gd name="connsiteY4" fmla="*/ 10137 h 2059904"/>
                <a:gd name="connsiteX5" fmla="*/ 666750 w 2838450"/>
                <a:gd name="connsiteY5" fmla="*/ 45062 h 2059904"/>
                <a:gd name="connsiteX6" fmla="*/ 854075 w 2838450"/>
                <a:gd name="connsiteY6" fmla="*/ 451462 h 2059904"/>
                <a:gd name="connsiteX7" fmla="*/ 936625 w 2838450"/>
                <a:gd name="connsiteY7" fmla="*/ 740387 h 2059904"/>
                <a:gd name="connsiteX8" fmla="*/ 1060450 w 2838450"/>
                <a:gd name="connsiteY8" fmla="*/ 1203937 h 2059904"/>
                <a:gd name="connsiteX9" fmla="*/ 1123950 w 2838450"/>
                <a:gd name="connsiteY9" fmla="*/ 1327762 h 2059904"/>
                <a:gd name="connsiteX10" fmla="*/ 1168400 w 2838450"/>
                <a:gd name="connsiteY10" fmla="*/ 1334112 h 2059904"/>
                <a:gd name="connsiteX11" fmla="*/ 1276350 w 2838450"/>
                <a:gd name="connsiteY11" fmla="*/ 1197587 h 2059904"/>
                <a:gd name="connsiteX12" fmla="*/ 1374775 w 2838450"/>
                <a:gd name="connsiteY12" fmla="*/ 1140437 h 2059904"/>
                <a:gd name="connsiteX13" fmla="*/ 1476375 w 2838450"/>
                <a:gd name="connsiteY13" fmla="*/ 1092812 h 2059904"/>
                <a:gd name="connsiteX14" fmla="*/ 1549400 w 2838450"/>
                <a:gd name="connsiteY14" fmla="*/ 1134087 h 2059904"/>
                <a:gd name="connsiteX15" fmla="*/ 1673225 w 2838450"/>
                <a:gd name="connsiteY15" fmla="*/ 1569062 h 2059904"/>
                <a:gd name="connsiteX16" fmla="*/ 1755775 w 2838450"/>
                <a:gd name="connsiteY16" fmla="*/ 1892912 h 2059904"/>
                <a:gd name="connsiteX17" fmla="*/ 1892300 w 2838450"/>
                <a:gd name="connsiteY17" fmla="*/ 2042137 h 2059904"/>
                <a:gd name="connsiteX18" fmla="*/ 1993900 w 2838450"/>
                <a:gd name="connsiteY18" fmla="*/ 2023087 h 2059904"/>
                <a:gd name="connsiteX19" fmla="*/ 2120900 w 2838450"/>
                <a:gd name="connsiteY19" fmla="*/ 1737337 h 2059904"/>
                <a:gd name="connsiteX20" fmla="*/ 2200460 w 2838450"/>
                <a:gd name="connsiteY20" fmla="*/ 1600812 h 2059904"/>
                <a:gd name="connsiteX21" fmla="*/ 2292351 w 2838450"/>
                <a:gd name="connsiteY21" fmla="*/ 1588112 h 2059904"/>
                <a:gd name="connsiteX22" fmla="*/ 2381250 w 2838450"/>
                <a:gd name="connsiteY22" fmla="*/ 1645262 h 2059904"/>
                <a:gd name="connsiteX23" fmla="*/ 2496350 w 2838450"/>
                <a:gd name="connsiteY23" fmla="*/ 1635737 h 2059904"/>
                <a:gd name="connsiteX24" fmla="*/ 2590800 w 2838450"/>
                <a:gd name="connsiteY24" fmla="*/ 1442062 h 2059904"/>
                <a:gd name="connsiteX25" fmla="*/ 2660650 w 2838450"/>
                <a:gd name="connsiteY25" fmla="*/ 1372212 h 2059904"/>
                <a:gd name="connsiteX26" fmla="*/ 2746375 w 2838450"/>
                <a:gd name="connsiteY26" fmla="*/ 1378562 h 2059904"/>
                <a:gd name="connsiteX27" fmla="*/ 2838450 w 2838450"/>
                <a:gd name="connsiteY27" fmla="*/ 1442062 h 2059904"/>
                <a:gd name="connsiteX0" fmla="*/ 0 w 2838450"/>
                <a:gd name="connsiteY0" fmla="*/ 201782 h 2051524"/>
                <a:gd name="connsiteX1" fmla="*/ 206375 w 2838450"/>
                <a:gd name="connsiteY1" fmla="*/ 97007 h 2051524"/>
                <a:gd name="connsiteX2" fmla="*/ 374650 w 2838450"/>
                <a:gd name="connsiteY2" fmla="*/ 55732 h 2051524"/>
                <a:gd name="connsiteX3" fmla="*/ 485775 w 2838450"/>
                <a:gd name="connsiteY3" fmla="*/ 36682 h 2051524"/>
                <a:gd name="connsiteX4" fmla="*/ 587375 w 2838450"/>
                <a:gd name="connsiteY4" fmla="*/ 1757 h 2051524"/>
                <a:gd name="connsiteX5" fmla="*/ 699115 w 2838450"/>
                <a:gd name="connsiteY5" fmla="*/ 97007 h 2051524"/>
                <a:gd name="connsiteX6" fmla="*/ 854075 w 2838450"/>
                <a:gd name="connsiteY6" fmla="*/ 443082 h 2051524"/>
                <a:gd name="connsiteX7" fmla="*/ 936625 w 2838450"/>
                <a:gd name="connsiteY7" fmla="*/ 732007 h 2051524"/>
                <a:gd name="connsiteX8" fmla="*/ 1060450 w 2838450"/>
                <a:gd name="connsiteY8" fmla="*/ 1195557 h 2051524"/>
                <a:gd name="connsiteX9" fmla="*/ 1123950 w 2838450"/>
                <a:gd name="connsiteY9" fmla="*/ 1319382 h 2051524"/>
                <a:gd name="connsiteX10" fmla="*/ 1168400 w 2838450"/>
                <a:gd name="connsiteY10" fmla="*/ 1325732 h 2051524"/>
                <a:gd name="connsiteX11" fmla="*/ 1276350 w 2838450"/>
                <a:gd name="connsiteY11" fmla="*/ 1189207 h 2051524"/>
                <a:gd name="connsiteX12" fmla="*/ 1374775 w 2838450"/>
                <a:gd name="connsiteY12" fmla="*/ 1132057 h 2051524"/>
                <a:gd name="connsiteX13" fmla="*/ 1476375 w 2838450"/>
                <a:gd name="connsiteY13" fmla="*/ 1084432 h 2051524"/>
                <a:gd name="connsiteX14" fmla="*/ 1549400 w 2838450"/>
                <a:gd name="connsiteY14" fmla="*/ 1125707 h 2051524"/>
                <a:gd name="connsiteX15" fmla="*/ 1673225 w 2838450"/>
                <a:gd name="connsiteY15" fmla="*/ 1560682 h 2051524"/>
                <a:gd name="connsiteX16" fmla="*/ 1755775 w 2838450"/>
                <a:gd name="connsiteY16" fmla="*/ 1884532 h 2051524"/>
                <a:gd name="connsiteX17" fmla="*/ 1892300 w 2838450"/>
                <a:gd name="connsiteY17" fmla="*/ 2033757 h 2051524"/>
                <a:gd name="connsiteX18" fmla="*/ 1993900 w 2838450"/>
                <a:gd name="connsiteY18" fmla="*/ 2014707 h 2051524"/>
                <a:gd name="connsiteX19" fmla="*/ 2120900 w 2838450"/>
                <a:gd name="connsiteY19" fmla="*/ 1728957 h 2051524"/>
                <a:gd name="connsiteX20" fmla="*/ 2200460 w 2838450"/>
                <a:gd name="connsiteY20" fmla="*/ 1592432 h 2051524"/>
                <a:gd name="connsiteX21" fmla="*/ 2292351 w 2838450"/>
                <a:gd name="connsiteY21" fmla="*/ 1579732 h 2051524"/>
                <a:gd name="connsiteX22" fmla="*/ 2381250 w 2838450"/>
                <a:gd name="connsiteY22" fmla="*/ 1636882 h 2051524"/>
                <a:gd name="connsiteX23" fmla="*/ 2496350 w 2838450"/>
                <a:gd name="connsiteY23" fmla="*/ 1627357 h 2051524"/>
                <a:gd name="connsiteX24" fmla="*/ 2590800 w 2838450"/>
                <a:gd name="connsiteY24" fmla="*/ 1433682 h 2051524"/>
                <a:gd name="connsiteX25" fmla="*/ 2660650 w 2838450"/>
                <a:gd name="connsiteY25" fmla="*/ 1363832 h 2051524"/>
                <a:gd name="connsiteX26" fmla="*/ 2746375 w 2838450"/>
                <a:gd name="connsiteY26" fmla="*/ 1370182 h 2051524"/>
                <a:gd name="connsiteX27" fmla="*/ 2838450 w 2838450"/>
                <a:gd name="connsiteY27" fmla="*/ 1433682 h 2051524"/>
                <a:gd name="connsiteX0" fmla="*/ 0 w 2838450"/>
                <a:gd name="connsiteY0" fmla="*/ 200218 h 2049960"/>
                <a:gd name="connsiteX1" fmla="*/ 206375 w 2838450"/>
                <a:gd name="connsiteY1" fmla="*/ 95443 h 2049960"/>
                <a:gd name="connsiteX2" fmla="*/ 374650 w 2838450"/>
                <a:gd name="connsiteY2" fmla="*/ 54168 h 2049960"/>
                <a:gd name="connsiteX3" fmla="*/ 485775 w 2838450"/>
                <a:gd name="connsiteY3" fmla="*/ 35118 h 2049960"/>
                <a:gd name="connsiteX4" fmla="*/ 587375 w 2838450"/>
                <a:gd name="connsiteY4" fmla="*/ 193 h 2049960"/>
                <a:gd name="connsiteX5" fmla="*/ 699115 w 2838450"/>
                <a:gd name="connsiteY5" fmla="*/ 95443 h 2049960"/>
                <a:gd name="connsiteX6" fmla="*/ 854075 w 2838450"/>
                <a:gd name="connsiteY6" fmla="*/ 441518 h 2049960"/>
                <a:gd name="connsiteX7" fmla="*/ 936625 w 2838450"/>
                <a:gd name="connsiteY7" fmla="*/ 730443 h 2049960"/>
                <a:gd name="connsiteX8" fmla="*/ 1060450 w 2838450"/>
                <a:gd name="connsiteY8" fmla="*/ 1193993 h 2049960"/>
                <a:gd name="connsiteX9" fmla="*/ 1123950 w 2838450"/>
                <a:gd name="connsiteY9" fmla="*/ 1317818 h 2049960"/>
                <a:gd name="connsiteX10" fmla="*/ 1168400 w 2838450"/>
                <a:gd name="connsiteY10" fmla="*/ 1324168 h 2049960"/>
                <a:gd name="connsiteX11" fmla="*/ 1276350 w 2838450"/>
                <a:gd name="connsiteY11" fmla="*/ 1187643 h 2049960"/>
                <a:gd name="connsiteX12" fmla="*/ 1374775 w 2838450"/>
                <a:gd name="connsiteY12" fmla="*/ 1130493 h 2049960"/>
                <a:gd name="connsiteX13" fmla="*/ 1476375 w 2838450"/>
                <a:gd name="connsiteY13" fmla="*/ 1082868 h 2049960"/>
                <a:gd name="connsiteX14" fmla="*/ 1549400 w 2838450"/>
                <a:gd name="connsiteY14" fmla="*/ 1124143 h 2049960"/>
                <a:gd name="connsiteX15" fmla="*/ 1673225 w 2838450"/>
                <a:gd name="connsiteY15" fmla="*/ 1559118 h 2049960"/>
                <a:gd name="connsiteX16" fmla="*/ 1755775 w 2838450"/>
                <a:gd name="connsiteY16" fmla="*/ 1882968 h 2049960"/>
                <a:gd name="connsiteX17" fmla="*/ 1892300 w 2838450"/>
                <a:gd name="connsiteY17" fmla="*/ 2032193 h 2049960"/>
                <a:gd name="connsiteX18" fmla="*/ 1993900 w 2838450"/>
                <a:gd name="connsiteY18" fmla="*/ 2013143 h 2049960"/>
                <a:gd name="connsiteX19" fmla="*/ 2120900 w 2838450"/>
                <a:gd name="connsiteY19" fmla="*/ 1727393 h 2049960"/>
                <a:gd name="connsiteX20" fmla="*/ 2200460 w 2838450"/>
                <a:gd name="connsiteY20" fmla="*/ 1590868 h 2049960"/>
                <a:gd name="connsiteX21" fmla="*/ 2292351 w 2838450"/>
                <a:gd name="connsiteY21" fmla="*/ 1578168 h 2049960"/>
                <a:gd name="connsiteX22" fmla="*/ 2381250 w 2838450"/>
                <a:gd name="connsiteY22" fmla="*/ 1635318 h 2049960"/>
                <a:gd name="connsiteX23" fmla="*/ 2496350 w 2838450"/>
                <a:gd name="connsiteY23" fmla="*/ 1625793 h 2049960"/>
                <a:gd name="connsiteX24" fmla="*/ 2590800 w 2838450"/>
                <a:gd name="connsiteY24" fmla="*/ 1432118 h 2049960"/>
                <a:gd name="connsiteX25" fmla="*/ 2660650 w 2838450"/>
                <a:gd name="connsiteY25" fmla="*/ 1362268 h 2049960"/>
                <a:gd name="connsiteX26" fmla="*/ 2746375 w 2838450"/>
                <a:gd name="connsiteY26" fmla="*/ 1368618 h 2049960"/>
                <a:gd name="connsiteX27" fmla="*/ 2838450 w 2838450"/>
                <a:gd name="connsiteY27" fmla="*/ 1432118 h 2049960"/>
                <a:gd name="connsiteX0" fmla="*/ 0 w 2730775"/>
                <a:gd name="connsiteY0" fmla="*/ 133247 h 2049960"/>
                <a:gd name="connsiteX1" fmla="*/ 98700 w 2730775"/>
                <a:gd name="connsiteY1" fmla="*/ 95443 h 2049960"/>
                <a:gd name="connsiteX2" fmla="*/ 266975 w 2730775"/>
                <a:gd name="connsiteY2" fmla="*/ 54168 h 2049960"/>
                <a:gd name="connsiteX3" fmla="*/ 378100 w 2730775"/>
                <a:gd name="connsiteY3" fmla="*/ 35118 h 2049960"/>
                <a:gd name="connsiteX4" fmla="*/ 479700 w 2730775"/>
                <a:gd name="connsiteY4" fmla="*/ 193 h 2049960"/>
                <a:gd name="connsiteX5" fmla="*/ 591440 w 2730775"/>
                <a:gd name="connsiteY5" fmla="*/ 95443 h 2049960"/>
                <a:gd name="connsiteX6" fmla="*/ 746400 w 2730775"/>
                <a:gd name="connsiteY6" fmla="*/ 441518 h 2049960"/>
                <a:gd name="connsiteX7" fmla="*/ 828950 w 2730775"/>
                <a:gd name="connsiteY7" fmla="*/ 730443 h 2049960"/>
                <a:gd name="connsiteX8" fmla="*/ 952775 w 2730775"/>
                <a:gd name="connsiteY8" fmla="*/ 1193993 h 2049960"/>
                <a:gd name="connsiteX9" fmla="*/ 1016275 w 2730775"/>
                <a:gd name="connsiteY9" fmla="*/ 1317818 h 2049960"/>
                <a:gd name="connsiteX10" fmla="*/ 1060725 w 2730775"/>
                <a:gd name="connsiteY10" fmla="*/ 1324168 h 2049960"/>
                <a:gd name="connsiteX11" fmla="*/ 1168675 w 2730775"/>
                <a:gd name="connsiteY11" fmla="*/ 1187643 h 2049960"/>
                <a:gd name="connsiteX12" fmla="*/ 1267100 w 2730775"/>
                <a:gd name="connsiteY12" fmla="*/ 1130493 h 2049960"/>
                <a:gd name="connsiteX13" fmla="*/ 1368700 w 2730775"/>
                <a:gd name="connsiteY13" fmla="*/ 1082868 h 2049960"/>
                <a:gd name="connsiteX14" fmla="*/ 1441725 w 2730775"/>
                <a:gd name="connsiteY14" fmla="*/ 1124143 h 2049960"/>
                <a:gd name="connsiteX15" fmla="*/ 1565550 w 2730775"/>
                <a:gd name="connsiteY15" fmla="*/ 1559118 h 2049960"/>
                <a:gd name="connsiteX16" fmla="*/ 1648100 w 2730775"/>
                <a:gd name="connsiteY16" fmla="*/ 1882968 h 2049960"/>
                <a:gd name="connsiteX17" fmla="*/ 1784625 w 2730775"/>
                <a:gd name="connsiteY17" fmla="*/ 2032193 h 2049960"/>
                <a:gd name="connsiteX18" fmla="*/ 1886225 w 2730775"/>
                <a:gd name="connsiteY18" fmla="*/ 2013143 h 2049960"/>
                <a:gd name="connsiteX19" fmla="*/ 2013225 w 2730775"/>
                <a:gd name="connsiteY19" fmla="*/ 1727393 h 2049960"/>
                <a:gd name="connsiteX20" fmla="*/ 2092785 w 2730775"/>
                <a:gd name="connsiteY20" fmla="*/ 1590868 h 2049960"/>
                <a:gd name="connsiteX21" fmla="*/ 2184676 w 2730775"/>
                <a:gd name="connsiteY21" fmla="*/ 1578168 h 2049960"/>
                <a:gd name="connsiteX22" fmla="*/ 2273575 w 2730775"/>
                <a:gd name="connsiteY22" fmla="*/ 1635318 h 2049960"/>
                <a:gd name="connsiteX23" fmla="*/ 2388675 w 2730775"/>
                <a:gd name="connsiteY23" fmla="*/ 1625793 h 2049960"/>
                <a:gd name="connsiteX24" fmla="*/ 2483125 w 2730775"/>
                <a:gd name="connsiteY24" fmla="*/ 1432118 h 2049960"/>
                <a:gd name="connsiteX25" fmla="*/ 2552975 w 2730775"/>
                <a:gd name="connsiteY25" fmla="*/ 1362268 h 2049960"/>
                <a:gd name="connsiteX26" fmla="*/ 2638700 w 2730775"/>
                <a:gd name="connsiteY26" fmla="*/ 1368618 h 2049960"/>
                <a:gd name="connsiteX27" fmla="*/ 2730775 w 2730775"/>
                <a:gd name="connsiteY27" fmla="*/ 1432118 h 2049960"/>
                <a:gd name="connsiteX0" fmla="*/ 0 w 2730775"/>
                <a:gd name="connsiteY0" fmla="*/ 133247 h 2049960"/>
                <a:gd name="connsiteX1" fmla="*/ 99732 w 2730775"/>
                <a:gd name="connsiteY1" fmla="*/ 124979 h 2049960"/>
                <a:gd name="connsiteX2" fmla="*/ 266975 w 2730775"/>
                <a:gd name="connsiteY2" fmla="*/ 54168 h 2049960"/>
                <a:gd name="connsiteX3" fmla="*/ 378100 w 2730775"/>
                <a:gd name="connsiteY3" fmla="*/ 35118 h 2049960"/>
                <a:gd name="connsiteX4" fmla="*/ 479700 w 2730775"/>
                <a:gd name="connsiteY4" fmla="*/ 193 h 2049960"/>
                <a:gd name="connsiteX5" fmla="*/ 591440 w 2730775"/>
                <a:gd name="connsiteY5" fmla="*/ 95443 h 2049960"/>
                <a:gd name="connsiteX6" fmla="*/ 746400 w 2730775"/>
                <a:gd name="connsiteY6" fmla="*/ 441518 h 2049960"/>
                <a:gd name="connsiteX7" fmla="*/ 828950 w 2730775"/>
                <a:gd name="connsiteY7" fmla="*/ 730443 h 2049960"/>
                <a:gd name="connsiteX8" fmla="*/ 952775 w 2730775"/>
                <a:gd name="connsiteY8" fmla="*/ 1193993 h 2049960"/>
                <a:gd name="connsiteX9" fmla="*/ 1016275 w 2730775"/>
                <a:gd name="connsiteY9" fmla="*/ 1317818 h 2049960"/>
                <a:gd name="connsiteX10" fmla="*/ 1060725 w 2730775"/>
                <a:gd name="connsiteY10" fmla="*/ 1324168 h 2049960"/>
                <a:gd name="connsiteX11" fmla="*/ 1168675 w 2730775"/>
                <a:gd name="connsiteY11" fmla="*/ 1187643 h 2049960"/>
                <a:gd name="connsiteX12" fmla="*/ 1267100 w 2730775"/>
                <a:gd name="connsiteY12" fmla="*/ 1130493 h 2049960"/>
                <a:gd name="connsiteX13" fmla="*/ 1368700 w 2730775"/>
                <a:gd name="connsiteY13" fmla="*/ 1082868 h 2049960"/>
                <a:gd name="connsiteX14" fmla="*/ 1441725 w 2730775"/>
                <a:gd name="connsiteY14" fmla="*/ 1124143 h 2049960"/>
                <a:gd name="connsiteX15" fmla="*/ 1565550 w 2730775"/>
                <a:gd name="connsiteY15" fmla="*/ 1559118 h 2049960"/>
                <a:gd name="connsiteX16" fmla="*/ 1648100 w 2730775"/>
                <a:gd name="connsiteY16" fmla="*/ 1882968 h 2049960"/>
                <a:gd name="connsiteX17" fmla="*/ 1784625 w 2730775"/>
                <a:gd name="connsiteY17" fmla="*/ 2032193 h 2049960"/>
                <a:gd name="connsiteX18" fmla="*/ 1886225 w 2730775"/>
                <a:gd name="connsiteY18" fmla="*/ 2013143 h 2049960"/>
                <a:gd name="connsiteX19" fmla="*/ 2013225 w 2730775"/>
                <a:gd name="connsiteY19" fmla="*/ 1727393 h 2049960"/>
                <a:gd name="connsiteX20" fmla="*/ 2092785 w 2730775"/>
                <a:gd name="connsiteY20" fmla="*/ 1590868 h 2049960"/>
                <a:gd name="connsiteX21" fmla="*/ 2184676 w 2730775"/>
                <a:gd name="connsiteY21" fmla="*/ 1578168 h 2049960"/>
                <a:gd name="connsiteX22" fmla="*/ 2273575 w 2730775"/>
                <a:gd name="connsiteY22" fmla="*/ 1635318 h 2049960"/>
                <a:gd name="connsiteX23" fmla="*/ 2388675 w 2730775"/>
                <a:gd name="connsiteY23" fmla="*/ 1625793 h 2049960"/>
                <a:gd name="connsiteX24" fmla="*/ 2483125 w 2730775"/>
                <a:gd name="connsiteY24" fmla="*/ 1432118 h 2049960"/>
                <a:gd name="connsiteX25" fmla="*/ 2552975 w 2730775"/>
                <a:gd name="connsiteY25" fmla="*/ 1362268 h 2049960"/>
                <a:gd name="connsiteX26" fmla="*/ 2638700 w 2730775"/>
                <a:gd name="connsiteY26" fmla="*/ 1368618 h 2049960"/>
                <a:gd name="connsiteX27" fmla="*/ 2730775 w 2730775"/>
                <a:gd name="connsiteY27" fmla="*/ 1432118 h 2049960"/>
                <a:gd name="connsiteX0" fmla="*/ 0 w 2728969"/>
                <a:gd name="connsiteY0" fmla="*/ 184935 h 2049960"/>
                <a:gd name="connsiteX1" fmla="*/ 97926 w 2728969"/>
                <a:gd name="connsiteY1" fmla="*/ 124979 h 2049960"/>
                <a:gd name="connsiteX2" fmla="*/ 265169 w 2728969"/>
                <a:gd name="connsiteY2" fmla="*/ 54168 h 2049960"/>
                <a:gd name="connsiteX3" fmla="*/ 376294 w 2728969"/>
                <a:gd name="connsiteY3" fmla="*/ 35118 h 2049960"/>
                <a:gd name="connsiteX4" fmla="*/ 477894 w 2728969"/>
                <a:gd name="connsiteY4" fmla="*/ 193 h 2049960"/>
                <a:gd name="connsiteX5" fmla="*/ 589634 w 2728969"/>
                <a:gd name="connsiteY5" fmla="*/ 95443 h 2049960"/>
                <a:gd name="connsiteX6" fmla="*/ 744594 w 2728969"/>
                <a:gd name="connsiteY6" fmla="*/ 441518 h 2049960"/>
                <a:gd name="connsiteX7" fmla="*/ 827144 w 2728969"/>
                <a:gd name="connsiteY7" fmla="*/ 730443 h 2049960"/>
                <a:gd name="connsiteX8" fmla="*/ 950969 w 2728969"/>
                <a:gd name="connsiteY8" fmla="*/ 1193993 h 2049960"/>
                <a:gd name="connsiteX9" fmla="*/ 1014469 w 2728969"/>
                <a:gd name="connsiteY9" fmla="*/ 1317818 h 2049960"/>
                <a:gd name="connsiteX10" fmla="*/ 1058919 w 2728969"/>
                <a:gd name="connsiteY10" fmla="*/ 1324168 h 2049960"/>
                <a:gd name="connsiteX11" fmla="*/ 1166869 w 2728969"/>
                <a:gd name="connsiteY11" fmla="*/ 1187643 h 2049960"/>
                <a:gd name="connsiteX12" fmla="*/ 1265294 w 2728969"/>
                <a:gd name="connsiteY12" fmla="*/ 1130493 h 2049960"/>
                <a:gd name="connsiteX13" fmla="*/ 1366894 w 2728969"/>
                <a:gd name="connsiteY13" fmla="*/ 1082868 h 2049960"/>
                <a:gd name="connsiteX14" fmla="*/ 1439919 w 2728969"/>
                <a:gd name="connsiteY14" fmla="*/ 1124143 h 2049960"/>
                <a:gd name="connsiteX15" fmla="*/ 1563744 w 2728969"/>
                <a:gd name="connsiteY15" fmla="*/ 1559118 h 2049960"/>
                <a:gd name="connsiteX16" fmla="*/ 1646294 w 2728969"/>
                <a:gd name="connsiteY16" fmla="*/ 1882968 h 2049960"/>
                <a:gd name="connsiteX17" fmla="*/ 1782819 w 2728969"/>
                <a:gd name="connsiteY17" fmla="*/ 2032193 h 2049960"/>
                <a:gd name="connsiteX18" fmla="*/ 1884419 w 2728969"/>
                <a:gd name="connsiteY18" fmla="*/ 2013143 h 2049960"/>
                <a:gd name="connsiteX19" fmla="*/ 2011419 w 2728969"/>
                <a:gd name="connsiteY19" fmla="*/ 1727393 h 2049960"/>
                <a:gd name="connsiteX20" fmla="*/ 2090979 w 2728969"/>
                <a:gd name="connsiteY20" fmla="*/ 1590868 h 2049960"/>
                <a:gd name="connsiteX21" fmla="*/ 2182870 w 2728969"/>
                <a:gd name="connsiteY21" fmla="*/ 1578168 h 2049960"/>
                <a:gd name="connsiteX22" fmla="*/ 2271769 w 2728969"/>
                <a:gd name="connsiteY22" fmla="*/ 1635318 h 2049960"/>
                <a:gd name="connsiteX23" fmla="*/ 2386869 w 2728969"/>
                <a:gd name="connsiteY23" fmla="*/ 1625793 h 2049960"/>
                <a:gd name="connsiteX24" fmla="*/ 2481319 w 2728969"/>
                <a:gd name="connsiteY24" fmla="*/ 1432118 h 2049960"/>
                <a:gd name="connsiteX25" fmla="*/ 2551169 w 2728969"/>
                <a:gd name="connsiteY25" fmla="*/ 1362268 h 2049960"/>
                <a:gd name="connsiteX26" fmla="*/ 2636894 w 2728969"/>
                <a:gd name="connsiteY26" fmla="*/ 1368618 h 2049960"/>
                <a:gd name="connsiteX27" fmla="*/ 2728969 w 2728969"/>
                <a:gd name="connsiteY27" fmla="*/ 1432118 h 2049960"/>
                <a:gd name="connsiteX0" fmla="*/ 0 w 2728969"/>
                <a:gd name="connsiteY0" fmla="*/ 184935 h 2057467"/>
                <a:gd name="connsiteX1" fmla="*/ 97926 w 2728969"/>
                <a:gd name="connsiteY1" fmla="*/ 124979 h 2057467"/>
                <a:gd name="connsiteX2" fmla="*/ 265169 w 2728969"/>
                <a:gd name="connsiteY2" fmla="*/ 54168 h 2057467"/>
                <a:gd name="connsiteX3" fmla="*/ 376294 w 2728969"/>
                <a:gd name="connsiteY3" fmla="*/ 35118 h 2057467"/>
                <a:gd name="connsiteX4" fmla="*/ 477894 w 2728969"/>
                <a:gd name="connsiteY4" fmla="*/ 193 h 2057467"/>
                <a:gd name="connsiteX5" fmla="*/ 589634 w 2728969"/>
                <a:gd name="connsiteY5" fmla="*/ 95443 h 2057467"/>
                <a:gd name="connsiteX6" fmla="*/ 744594 w 2728969"/>
                <a:gd name="connsiteY6" fmla="*/ 441518 h 2057467"/>
                <a:gd name="connsiteX7" fmla="*/ 827144 w 2728969"/>
                <a:gd name="connsiteY7" fmla="*/ 730443 h 2057467"/>
                <a:gd name="connsiteX8" fmla="*/ 950969 w 2728969"/>
                <a:gd name="connsiteY8" fmla="*/ 1193993 h 2057467"/>
                <a:gd name="connsiteX9" fmla="*/ 1014469 w 2728969"/>
                <a:gd name="connsiteY9" fmla="*/ 1317818 h 2057467"/>
                <a:gd name="connsiteX10" fmla="*/ 1058919 w 2728969"/>
                <a:gd name="connsiteY10" fmla="*/ 1324168 h 2057467"/>
                <a:gd name="connsiteX11" fmla="*/ 1166869 w 2728969"/>
                <a:gd name="connsiteY11" fmla="*/ 1187643 h 2057467"/>
                <a:gd name="connsiteX12" fmla="*/ 1265294 w 2728969"/>
                <a:gd name="connsiteY12" fmla="*/ 1130493 h 2057467"/>
                <a:gd name="connsiteX13" fmla="*/ 1366894 w 2728969"/>
                <a:gd name="connsiteY13" fmla="*/ 1082868 h 2057467"/>
                <a:gd name="connsiteX14" fmla="*/ 1439919 w 2728969"/>
                <a:gd name="connsiteY14" fmla="*/ 1124143 h 2057467"/>
                <a:gd name="connsiteX15" fmla="*/ 1563744 w 2728969"/>
                <a:gd name="connsiteY15" fmla="*/ 1559118 h 2057467"/>
                <a:gd name="connsiteX16" fmla="*/ 1646294 w 2728969"/>
                <a:gd name="connsiteY16" fmla="*/ 1882968 h 2057467"/>
                <a:gd name="connsiteX17" fmla="*/ 1730540 w 2728969"/>
                <a:gd name="connsiteY17" fmla="*/ 2043651 h 2057467"/>
                <a:gd name="connsiteX18" fmla="*/ 1884419 w 2728969"/>
                <a:gd name="connsiteY18" fmla="*/ 2013143 h 2057467"/>
                <a:gd name="connsiteX19" fmla="*/ 2011419 w 2728969"/>
                <a:gd name="connsiteY19" fmla="*/ 1727393 h 2057467"/>
                <a:gd name="connsiteX20" fmla="*/ 2090979 w 2728969"/>
                <a:gd name="connsiteY20" fmla="*/ 1590868 h 2057467"/>
                <a:gd name="connsiteX21" fmla="*/ 2182870 w 2728969"/>
                <a:gd name="connsiteY21" fmla="*/ 1578168 h 2057467"/>
                <a:gd name="connsiteX22" fmla="*/ 2271769 w 2728969"/>
                <a:gd name="connsiteY22" fmla="*/ 1635318 h 2057467"/>
                <a:gd name="connsiteX23" fmla="*/ 2386869 w 2728969"/>
                <a:gd name="connsiteY23" fmla="*/ 1625793 h 2057467"/>
                <a:gd name="connsiteX24" fmla="*/ 2481319 w 2728969"/>
                <a:gd name="connsiteY24" fmla="*/ 1432118 h 2057467"/>
                <a:gd name="connsiteX25" fmla="*/ 2551169 w 2728969"/>
                <a:gd name="connsiteY25" fmla="*/ 1362268 h 2057467"/>
                <a:gd name="connsiteX26" fmla="*/ 2636894 w 2728969"/>
                <a:gd name="connsiteY26" fmla="*/ 1368618 h 2057467"/>
                <a:gd name="connsiteX27" fmla="*/ 2728969 w 2728969"/>
                <a:gd name="connsiteY27" fmla="*/ 1432118 h 2057467"/>
                <a:gd name="connsiteX0" fmla="*/ 0 w 2728969"/>
                <a:gd name="connsiteY0" fmla="*/ 184935 h 2059074"/>
                <a:gd name="connsiteX1" fmla="*/ 97926 w 2728969"/>
                <a:gd name="connsiteY1" fmla="*/ 124979 h 2059074"/>
                <a:gd name="connsiteX2" fmla="*/ 265169 w 2728969"/>
                <a:gd name="connsiteY2" fmla="*/ 54168 h 2059074"/>
                <a:gd name="connsiteX3" fmla="*/ 376294 w 2728969"/>
                <a:gd name="connsiteY3" fmla="*/ 35118 h 2059074"/>
                <a:gd name="connsiteX4" fmla="*/ 477894 w 2728969"/>
                <a:gd name="connsiteY4" fmla="*/ 193 h 2059074"/>
                <a:gd name="connsiteX5" fmla="*/ 589634 w 2728969"/>
                <a:gd name="connsiteY5" fmla="*/ 95443 h 2059074"/>
                <a:gd name="connsiteX6" fmla="*/ 744594 w 2728969"/>
                <a:gd name="connsiteY6" fmla="*/ 441518 h 2059074"/>
                <a:gd name="connsiteX7" fmla="*/ 827144 w 2728969"/>
                <a:gd name="connsiteY7" fmla="*/ 730443 h 2059074"/>
                <a:gd name="connsiteX8" fmla="*/ 950969 w 2728969"/>
                <a:gd name="connsiteY8" fmla="*/ 1193993 h 2059074"/>
                <a:gd name="connsiteX9" fmla="*/ 1014469 w 2728969"/>
                <a:gd name="connsiteY9" fmla="*/ 1317818 h 2059074"/>
                <a:gd name="connsiteX10" fmla="*/ 1058919 w 2728969"/>
                <a:gd name="connsiteY10" fmla="*/ 1324168 h 2059074"/>
                <a:gd name="connsiteX11" fmla="*/ 1166869 w 2728969"/>
                <a:gd name="connsiteY11" fmla="*/ 1187643 h 2059074"/>
                <a:gd name="connsiteX12" fmla="*/ 1265294 w 2728969"/>
                <a:gd name="connsiteY12" fmla="*/ 1130493 h 2059074"/>
                <a:gd name="connsiteX13" fmla="*/ 1366894 w 2728969"/>
                <a:gd name="connsiteY13" fmla="*/ 1082868 h 2059074"/>
                <a:gd name="connsiteX14" fmla="*/ 1439919 w 2728969"/>
                <a:gd name="connsiteY14" fmla="*/ 1124143 h 2059074"/>
                <a:gd name="connsiteX15" fmla="*/ 1563744 w 2728969"/>
                <a:gd name="connsiteY15" fmla="*/ 1559118 h 2059074"/>
                <a:gd name="connsiteX16" fmla="*/ 1646294 w 2728969"/>
                <a:gd name="connsiteY16" fmla="*/ 1882968 h 2059074"/>
                <a:gd name="connsiteX17" fmla="*/ 1730540 w 2728969"/>
                <a:gd name="connsiteY17" fmla="*/ 2043651 h 2059074"/>
                <a:gd name="connsiteX18" fmla="*/ 1836675 w 2728969"/>
                <a:gd name="connsiteY18" fmla="*/ 2016847 h 2059074"/>
                <a:gd name="connsiteX19" fmla="*/ 2011419 w 2728969"/>
                <a:gd name="connsiteY19" fmla="*/ 1727393 h 2059074"/>
                <a:gd name="connsiteX20" fmla="*/ 2090979 w 2728969"/>
                <a:gd name="connsiteY20" fmla="*/ 1590868 h 2059074"/>
                <a:gd name="connsiteX21" fmla="*/ 2182870 w 2728969"/>
                <a:gd name="connsiteY21" fmla="*/ 1578168 h 2059074"/>
                <a:gd name="connsiteX22" fmla="*/ 2271769 w 2728969"/>
                <a:gd name="connsiteY22" fmla="*/ 1635318 h 2059074"/>
                <a:gd name="connsiteX23" fmla="*/ 2386869 w 2728969"/>
                <a:gd name="connsiteY23" fmla="*/ 1625793 h 2059074"/>
                <a:gd name="connsiteX24" fmla="*/ 2481319 w 2728969"/>
                <a:gd name="connsiteY24" fmla="*/ 1432118 h 2059074"/>
                <a:gd name="connsiteX25" fmla="*/ 2551169 w 2728969"/>
                <a:gd name="connsiteY25" fmla="*/ 1362268 h 2059074"/>
                <a:gd name="connsiteX26" fmla="*/ 2636894 w 2728969"/>
                <a:gd name="connsiteY26" fmla="*/ 1368618 h 2059074"/>
                <a:gd name="connsiteX27" fmla="*/ 2728969 w 2728969"/>
                <a:gd name="connsiteY27" fmla="*/ 1432118 h 2059074"/>
                <a:gd name="connsiteX0" fmla="*/ 0 w 2728969"/>
                <a:gd name="connsiteY0" fmla="*/ 184935 h 2051117"/>
                <a:gd name="connsiteX1" fmla="*/ 97926 w 2728969"/>
                <a:gd name="connsiteY1" fmla="*/ 124979 h 2051117"/>
                <a:gd name="connsiteX2" fmla="*/ 265169 w 2728969"/>
                <a:gd name="connsiteY2" fmla="*/ 54168 h 2051117"/>
                <a:gd name="connsiteX3" fmla="*/ 376294 w 2728969"/>
                <a:gd name="connsiteY3" fmla="*/ 35118 h 2051117"/>
                <a:gd name="connsiteX4" fmla="*/ 477894 w 2728969"/>
                <a:gd name="connsiteY4" fmla="*/ 193 h 2051117"/>
                <a:gd name="connsiteX5" fmla="*/ 589634 w 2728969"/>
                <a:gd name="connsiteY5" fmla="*/ 95443 h 2051117"/>
                <a:gd name="connsiteX6" fmla="*/ 744594 w 2728969"/>
                <a:gd name="connsiteY6" fmla="*/ 441518 h 2051117"/>
                <a:gd name="connsiteX7" fmla="*/ 827144 w 2728969"/>
                <a:gd name="connsiteY7" fmla="*/ 730443 h 2051117"/>
                <a:gd name="connsiteX8" fmla="*/ 950969 w 2728969"/>
                <a:gd name="connsiteY8" fmla="*/ 1193993 h 2051117"/>
                <a:gd name="connsiteX9" fmla="*/ 1014469 w 2728969"/>
                <a:gd name="connsiteY9" fmla="*/ 1317818 h 2051117"/>
                <a:gd name="connsiteX10" fmla="*/ 1058919 w 2728969"/>
                <a:gd name="connsiteY10" fmla="*/ 1324168 h 2051117"/>
                <a:gd name="connsiteX11" fmla="*/ 1166869 w 2728969"/>
                <a:gd name="connsiteY11" fmla="*/ 1187643 h 2051117"/>
                <a:gd name="connsiteX12" fmla="*/ 1265294 w 2728969"/>
                <a:gd name="connsiteY12" fmla="*/ 1130493 h 2051117"/>
                <a:gd name="connsiteX13" fmla="*/ 1366894 w 2728969"/>
                <a:gd name="connsiteY13" fmla="*/ 1082868 h 2051117"/>
                <a:gd name="connsiteX14" fmla="*/ 1439919 w 2728969"/>
                <a:gd name="connsiteY14" fmla="*/ 1124143 h 2051117"/>
                <a:gd name="connsiteX15" fmla="*/ 1563744 w 2728969"/>
                <a:gd name="connsiteY15" fmla="*/ 1559118 h 2051117"/>
                <a:gd name="connsiteX16" fmla="*/ 1646294 w 2728969"/>
                <a:gd name="connsiteY16" fmla="*/ 1882968 h 2051117"/>
                <a:gd name="connsiteX17" fmla="*/ 1706189 w 2728969"/>
                <a:gd name="connsiteY17" fmla="*/ 2030735 h 2051117"/>
                <a:gd name="connsiteX18" fmla="*/ 1836675 w 2728969"/>
                <a:gd name="connsiteY18" fmla="*/ 2016847 h 2051117"/>
                <a:gd name="connsiteX19" fmla="*/ 2011419 w 2728969"/>
                <a:gd name="connsiteY19" fmla="*/ 1727393 h 2051117"/>
                <a:gd name="connsiteX20" fmla="*/ 2090979 w 2728969"/>
                <a:gd name="connsiteY20" fmla="*/ 1590868 h 2051117"/>
                <a:gd name="connsiteX21" fmla="*/ 2182870 w 2728969"/>
                <a:gd name="connsiteY21" fmla="*/ 1578168 h 2051117"/>
                <a:gd name="connsiteX22" fmla="*/ 2271769 w 2728969"/>
                <a:gd name="connsiteY22" fmla="*/ 1635318 h 2051117"/>
                <a:gd name="connsiteX23" fmla="*/ 2386869 w 2728969"/>
                <a:gd name="connsiteY23" fmla="*/ 1625793 h 2051117"/>
                <a:gd name="connsiteX24" fmla="*/ 2481319 w 2728969"/>
                <a:gd name="connsiteY24" fmla="*/ 1432118 h 2051117"/>
                <a:gd name="connsiteX25" fmla="*/ 2551169 w 2728969"/>
                <a:gd name="connsiteY25" fmla="*/ 1362268 h 2051117"/>
                <a:gd name="connsiteX26" fmla="*/ 2636894 w 2728969"/>
                <a:gd name="connsiteY26" fmla="*/ 1368618 h 2051117"/>
                <a:gd name="connsiteX27" fmla="*/ 2728969 w 2728969"/>
                <a:gd name="connsiteY27" fmla="*/ 1432118 h 2051117"/>
                <a:gd name="connsiteX0" fmla="*/ 0 w 2728969"/>
                <a:gd name="connsiteY0" fmla="*/ 184935 h 2050704"/>
                <a:gd name="connsiteX1" fmla="*/ 97926 w 2728969"/>
                <a:gd name="connsiteY1" fmla="*/ 124979 h 2050704"/>
                <a:gd name="connsiteX2" fmla="*/ 265169 w 2728969"/>
                <a:gd name="connsiteY2" fmla="*/ 54168 h 2050704"/>
                <a:gd name="connsiteX3" fmla="*/ 376294 w 2728969"/>
                <a:gd name="connsiteY3" fmla="*/ 35118 h 2050704"/>
                <a:gd name="connsiteX4" fmla="*/ 477894 w 2728969"/>
                <a:gd name="connsiteY4" fmla="*/ 193 h 2050704"/>
                <a:gd name="connsiteX5" fmla="*/ 589634 w 2728969"/>
                <a:gd name="connsiteY5" fmla="*/ 95443 h 2050704"/>
                <a:gd name="connsiteX6" fmla="*/ 744594 w 2728969"/>
                <a:gd name="connsiteY6" fmla="*/ 441518 h 2050704"/>
                <a:gd name="connsiteX7" fmla="*/ 827144 w 2728969"/>
                <a:gd name="connsiteY7" fmla="*/ 730443 h 2050704"/>
                <a:gd name="connsiteX8" fmla="*/ 950969 w 2728969"/>
                <a:gd name="connsiteY8" fmla="*/ 1193993 h 2050704"/>
                <a:gd name="connsiteX9" fmla="*/ 1014469 w 2728969"/>
                <a:gd name="connsiteY9" fmla="*/ 1317818 h 2050704"/>
                <a:gd name="connsiteX10" fmla="*/ 1058919 w 2728969"/>
                <a:gd name="connsiteY10" fmla="*/ 1324168 h 2050704"/>
                <a:gd name="connsiteX11" fmla="*/ 1166869 w 2728969"/>
                <a:gd name="connsiteY11" fmla="*/ 1187643 h 2050704"/>
                <a:gd name="connsiteX12" fmla="*/ 1265294 w 2728969"/>
                <a:gd name="connsiteY12" fmla="*/ 1130493 h 2050704"/>
                <a:gd name="connsiteX13" fmla="*/ 1366894 w 2728969"/>
                <a:gd name="connsiteY13" fmla="*/ 1082868 h 2050704"/>
                <a:gd name="connsiteX14" fmla="*/ 1439919 w 2728969"/>
                <a:gd name="connsiteY14" fmla="*/ 1124143 h 2050704"/>
                <a:gd name="connsiteX15" fmla="*/ 1563744 w 2728969"/>
                <a:gd name="connsiteY15" fmla="*/ 1559118 h 2050704"/>
                <a:gd name="connsiteX16" fmla="*/ 1646294 w 2728969"/>
                <a:gd name="connsiteY16" fmla="*/ 1882968 h 2050704"/>
                <a:gd name="connsiteX17" fmla="*/ 1715738 w 2728969"/>
                <a:gd name="connsiteY17" fmla="*/ 2029994 h 2050704"/>
                <a:gd name="connsiteX18" fmla="*/ 1836675 w 2728969"/>
                <a:gd name="connsiteY18" fmla="*/ 2016847 h 2050704"/>
                <a:gd name="connsiteX19" fmla="*/ 2011419 w 2728969"/>
                <a:gd name="connsiteY19" fmla="*/ 1727393 h 2050704"/>
                <a:gd name="connsiteX20" fmla="*/ 2090979 w 2728969"/>
                <a:gd name="connsiteY20" fmla="*/ 1590868 h 2050704"/>
                <a:gd name="connsiteX21" fmla="*/ 2182870 w 2728969"/>
                <a:gd name="connsiteY21" fmla="*/ 1578168 h 2050704"/>
                <a:gd name="connsiteX22" fmla="*/ 2271769 w 2728969"/>
                <a:gd name="connsiteY22" fmla="*/ 1635318 h 2050704"/>
                <a:gd name="connsiteX23" fmla="*/ 2386869 w 2728969"/>
                <a:gd name="connsiteY23" fmla="*/ 1625793 h 2050704"/>
                <a:gd name="connsiteX24" fmla="*/ 2481319 w 2728969"/>
                <a:gd name="connsiteY24" fmla="*/ 1432118 h 2050704"/>
                <a:gd name="connsiteX25" fmla="*/ 2551169 w 2728969"/>
                <a:gd name="connsiteY25" fmla="*/ 1362268 h 2050704"/>
                <a:gd name="connsiteX26" fmla="*/ 2636894 w 2728969"/>
                <a:gd name="connsiteY26" fmla="*/ 1368618 h 2050704"/>
                <a:gd name="connsiteX27" fmla="*/ 2728969 w 2728969"/>
                <a:gd name="connsiteY27" fmla="*/ 1432118 h 2050704"/>
                <a:gd name="connsiteX0" fmla="*/ 0 w 2728969"/>
                <a:gd name="connsiteY0" fmla="*/ 184935 h 2052169"/>
                <a:gd name="connsiteX1" fmla="*/ 97926 w 2728969"/>
                <a:gd name="connsiteY1" fmla="*/ 124979 h 2052169"/>
                <a:gd name="connsiteX2" fmla="*/ 265169 w 2728969"/>
                <a:gd name="connsiteY2" fmla="*/ 54168 h 2052169"/>
                <a:gd name="connsiteX3" fmla="*/ 376294 w 2728969"/>
                <a:gd name="connsiteY3" fmla="*/ 35118 h 2052169"/>
                <a:gd name="connsiteX4" fmla="*/ 477894 w 2728969"/>
                <a:gd name="connsiteY4" fmla="*/ 193 h 2052169"/>
                <a:gd name="connsiteX5" fmla="*/ 589634 w 2728969"/>
                <a:gd name="connsiteY5" fmla="*/ 95443 h 2052169"/>
                <a:gd name="connsiteX6" fmla="*/ 744594 w 2728969"/>
                <a:gd name="connsiteY6" fmla="*/ 441518 h 2052169"/>
                <a:gd name="connsiteX7" fmla="*/ 827144 w 2728969"/>
                <a:gd name="connsiteY7" fmla="*/ 730443 h 2052169"/>
                <a:gd name="connsiteX8" fmla="*/ 950969 w 2728969"/>
                <a:gd name="connsiteY8" fmla="*/ 1193993 h 2052169"/>
                <a:gd name="connsiteX9" fmla="*/ 1014469 w 2728969"/>
                <a:gd name="connsiteY9" fmla="*/ 1317818 h 2052169"/>
                <a:gd name="connsiteX10" fmla="*/ 1058919 w 2728969"/>
                <a:gd name="connsiteY10" fmla="*/ 1324168 h 2052169"/>
                <a:gd name="connsiteX11" fmla="*/ 1166869 w 2728969"/>
                <a:gd name="connsiteY11" fmla="*/ 1187643 h 2052169"/>
                <a:gd name="connsiteX12" fmla="*/ 1265294 w 2728969"/>
                <a:gd name="connsiteY12" fmla="*/ 1130493 h 2052169"/>
                <a:gd name="connsiteX13" fmla="*/ 1366894 w 2728969"/>
                <a:gd name="connsiteY13" fmla="*/ 1082868 h 2052169"/>
                <a:gd name="connsiteX14" fmla="*/ 1439919 w 2728969"/>
                <a:gd name="connsiteY14" fmla="*/ 1124143 h 2052169"/>
                <a:gd name="connsiteX15" fmla="*/ 1563744 w 2728969"/>
                <a:gd name="connsiteY15" fmla="*/ 1559118 h 2052169"/>
                <a:gd name="connsiteX16" fmla="*/ 1646294 w 2728969"/>
                <a:gd name="connsiteY16" fmla="*/ 1882968 h 2052169"/>
                <a:gd name="connsiteX17" fmla="*/ 1682316 w 2728969"/>
                <a:gd name="connsiteY17" fmla="*/ 2032586 h 2052169"/>
                <a:gd name="connsiteX18" fmla="*/ 1836675 w 2728969"/>
                <a:gd name="connsiteY18" fmla="*/ 2016847 h 2052169"/>
                <a:gd name="connsiteX19" fmla="*/ 2011419 w 2728969"/>
                <a:gd name="connsiteY19" fmla="*/ 1727393 h 2052169"/>
                <a:gd name="connsiteX20" fmla="*/ 2090979 w 2728969"/>
                <a:gd name="connsiteY20" fmla="*/ 1590868 h 2052169"/>
                <a:gd name="connsiteX21" fmla="*/ 2182870 w 2728969"/>
                <a:gd name="connsiteY21" fmla="*/ 1578168 h 2052169"/>
                <a:gd name="connsiteX22" fmla="*/ 2271769 w 2728969"/>
                <a:gd name="connsiteY22" fmla="*/ 1635318 h 2052169"/>
                <a:gd name="connsiteX23" fmla="*/ 2386869 w 2728969"/>
                <a:gd name="connsiteY23" fmla="*/ 1625793 h 2052169"/>
                <a:gd name="connsiteX24" fmla="*/ 2481319 w 2728969"/>
                <a:gd name="connsiteY24" fmla="*/ 1432118 h 2052169"/>
                <a:gd name="connsiteX25" fmla="*/ 2551169 w 2728969"/>
                <a:gd name="connsiteY25" fmla="*/ 1362268 h 2052169"/>
                <a:gd name="connsiteX26" fmla="*/ 2636894 w 2728969"/>
                <a:gd name="connsiteY26" fmla="*/ 1368618 h 2052169"/>
                <a:gd name="connsiteX27" fmla="*/ 2728969 w 2728969"/>
                <a:gd name="connsiteY27" fmla="*/ 1432118 h 2052169"/>
                <a:gd name="connsiteX0" fmla="*/ 0 w 2728969"/>
                <a:gd name="connsiteY0" fmla="*/ 184935 h 2051630"/>
                <a:gd name="connsiteX1" fmla="*/ 97926 w 2728969"/>
                <a:gd name="connsiteY1" fmla="*/ 124979 h 2051630"/>
                <a:gd name="connsiteX2" fmla="*/ 265169 w 2728969"/>
                <a:gd name="connsiteY2" fmla="*/ 54168 h 2051630"/>
                <a:gd name="connsiteX3" fmla="*/ 376294 w 2728969"/>
                <a:gd name="connsiteY3" fmla="*/ 35118 h 2051630"/>
                <a:gd name="connsiteX4" fmla="*/ 477894 w 2728969"/>
                <a:gd name="connsiteY4" fmla="*/ 193 h 2051630"/>
                <a:gd name="connsiteX5" fmla="*/ 589634 w 2728969"/>
                <a:gd name="connsiteY5" fmla="*/ 95443 h 2051630"/>
                <a:gd name="connsiteX6" fmla="*/ 744594 w 2728969"/>
                <a:gd name="connsiteY6" fmla="*/ 441518 h 2051630"/>
                <a:gd name="connsiteX7" fmla="*/ 827144 w 2728969"/>
                <a:gd name="connsiteY7" fmla="*/ 730443 h 2051630"/>
                <a:gd name="connsiteX8" fmla="*/ 950969 w 2728969"/>
                <a:gd name="connsiteY8" fmla="*/ 1193993 h 2051630"/>
                <a:gd name="connsiteX9" fmla="*/ 1014469 w 2728969"/>
                <a:gd name="connsiteY9" fmla="*/ 1317818 h 2051630"/>
                <a:gd name="connsiteX10" fmla="*/ 1058919 w 2728969"/>
                <a:gd name="connsiteY10" fmla="*/ 1324168 h 2051630"/>
                <a:gd name="connsiteX11" fmla="*/ 1166869 w 2728969"/>
                <a:gd name="connsiteY11" fmla="*/ 1187643 h 2051630"/>
                <a:gd name="connsiteX12" fmla="*/ 1265294 w 2728969"/>
                <a:gd name="connsiteY12" fmla="*/ 1130493 h 2051630"/>
                <a:gd name="connsiteX13" fmla="*/ 1366894 w 2728969"/>
                <a:gd name="connsiteY13" fmla="*/ 1082868 h 2051630"/>
                <a:gd name="connsiteX14" fmla="*/ 1439919 w 2728969"/>
                <a:gd name="connsiteY14" fmla="*/ 1124143 h 2051630"/>
                <a:gd name="connsiteX15" fmla="*/ 1563744 w 2728969"/>
                <a:gd name="connsiteY15" fmla="*/ 1559118 h 2051630"/>
                <a:gd name="connsiteX16" fmla="*/ 1632210 w 2728969"/>
                <a:gd name="connsiteY16" fmla="*/ 1891464 h 2051630"/>
                <a:gd name="connsiteX17" fmla="*/ 1682316 w 2728969"/>
                <a:gd name="connsiteY17" fmla="*/ 2032586 h 2051630"/>
                <a:gd name="connsiteX18" fmla="*/ 1836675 w 2728969"/>
                <a:gd name="connsiteY18" fmla="*/ 2016847 h 2051630"/>
                <a:gd name="connsiteX19" fmla="*/ 2011419 w 2728969"/>
                <a:gd name="connsiteY19" fmla="*/ 1727393 h 2051630"/>
                <a:gd name="connsiteX20" fmla="*/ 2090979 w 2728969"/>
                <a:gd name="connsiteY20" fmla="*/ 1590868 h 2051630"/>
                <a:gd name="connsiteX21" fmla="*/ 2182870 w 2728969"/>
                <a:gd name="connsiteY21" fmla="*/ 1578168 h 2051630"/>
                <a:gd name="connsiteX22" fmla="*/ 2271769 w 2728969"/>
                <a:gd name="connsiteY22" fmla="*/ 1635318 h 2051630"/>
                <a:gd name="connsiteX23" fmla="*/ 2386869 w 2728969"/>
                <a:gd name="connsiteY23" fmla="*/ 1625793 h 2051630"/>
                <a:gd name="connsiteX24" fmla="*/ 2481319 w 2728969"/>
                <a:gd name="connsiteY24" fmla="*/ 1432118 h 2051630"/>
                <a:gd name="connsiteX25" fmla="*/ 2551169 w 2728969"/>
                <a:gd name="connsiteY25" fmla="*/ 1362268 h 2051630"/>
                <a:gd name="connsiteX26" fmla="*/ 2636894 w 2728969"/>
                <a:gd name="connsiteY26" fmla="*/ 1368618 h 2051630"/>
                <a:gd name="connsiteX27" fmla="*/ 2728969 w 2728969"/>
                <a:gd name="connsiteY27" fmla="*/ 1432118 h 2051630"/>
                <a:gd name="connsiteX0" fmla="*/ 0 w 2728969"/>
                <a:gd name="connsiteY0" fmla="*/ 184935 h 2059722"/>
                <a:gd name="connsiteX1" fmla="*/ 97926 w 2728969"/>
                <a:gd name="connsiteY1" fmla="*/ 124979 h 2059722"/>
                <a:gd name="connsiteX2" fmla="*/ 265169 w 2728969"/>
                <a:gd name="connsiteY2" fmla="*/ 54168 h 2059722"/>
                <a:gd name="connsiteX3" fmla="*/ 376294 w 2728969"/>
                <a:gd name="connsiteY3" fmla="*/ 35118 h 2059722"/>
                <a:gd name="connsiteX4" fmla="*/ 477894 w 2728969"/>
                <a:gd name="connsiteY4" fmla="*/ 193 h 2059722"/>
                <a:gd name="connsiteX5" fmla="*/ 589634 w 2728969"/>
                <a:gd name="connsiteY5" fmla="*/ 95443 h 2059722"/>
                <a:gd name="connsiteX6" fmla="*/ 744594 w 2728969"/>
                <a:gd name="connsiteY6" fmla="*/ 441518 h 2059722"/>
                <a:gd name="connsiteX7" fmla="*/ 827144 w 2728969"/>
                <a:gd name="connsiteY7" fmla="*/ 730443 h 2059722"/>
                <a:gd name="connsiteX8" fmla="*/ 950969 w 2728969"/>
                <a:gd name="connsiteY8" fmla="*/ 1193993 h 2059722"/>
                <a:gd name="connsiteX9" fmla="*/ 1014469 w 2728969"/>
                <a:gd name="connsiteY9" fmla="*/ 1317818 h 2059722"/>
                <a:gd name="connsiteX10" fmla="*/ 1058919 w 2728969"/>
                <a:gd name="connsiteY10" fmla="*/ 1324168 h 2059722"/>
                <a:gd name="connsiteX11" fmla="*/ 1166869 w 2728969"/>
                <a:gd name="connsiteY11" fmla="*/ 1187643 h 2059722"/>
                <a:gd name="connsiteX12" fmla="*/ 1265294 w 2728969"/>
                <a:gd name="connsiteY12" fmla="*/ 1130493 h 2059722"/>
                <a:gd name="connsiteX13" fmla="*/ 1366894 w 2728969"/>
                <a:gd name="connsiteY13" fmla="*/ 1082868 h 2059722"/>
                <a:gd name="connsiteX14" fmla="*/ 1439919 w 2728969"/>
                <a:gd name="connsiteY14" fmla="*/ 1124143 h 2059722"/>
                <a:gd name="connsiteX15" fmla="*/ 1563744 w 2728969"/>
                <a:gd name="connsiteY15" fmla="*/ 1559118 h 2059722"/>
                <a:gd name="connsiteX16" fmla="*/ 1632210 w 2728969"/>
                <a:gd name="connsiteY16" fmla="*/ 1891464 h 2059722"/>
                <a:gd name="connsiteX17" fmla="*/ 1706667 w 2728969"/>
                <a:gd name="connsiteY17" fmla="*/ 2045502 h 2059722"/>
                <a:gd name="connsiteX18" fmla="*/ 1836675 w 2728969"/>
                <a:gd name="connsiteY18" fmla="*/ 2016847 h 2059722"/>
                <a:gd name="connsiteX19" fmla="*/ 2011419 w 2728969"/>
                <a:gd name="connsiteY19" fmla="*/ 1727393 h 2059722"/>
                <a:gd name="connsiteX20" fmla="*/ 2090979 w 2728969"/>
                <a:gd name="connsiteY20" fmla="*/ 1590868 h 2059722"/>
                <a:gd name="connsiteX21" fmla="*/ 2182870 w 2728969"/>
                <a:gd name="connsiteY21" fmla="*/ 1578168 h 2059722"/>
                <a:gd name="connsiteX22" fmla="*/ 2271769 w 2728969"/>
                <a:gd name="connsiteY22" fmla="*/ 1635318 h 2059722"/>
                <a:gd name="connsiteX23" fmla="*/ 2386869 w 2728969"/>
                <a:gd name="connsiteY23" fmla="*/ 1625793 h 2059722"/>
                <a:gd name="connsiteX24" fmla="*/ 2481319 w 2728969"/>
                <a:gd name="connsiteY24" fmla="*/ 1432118 h 2059722"/>
                <a:gd name="connsiteX25" fmla="*/ 2551169 w 2728969"/>
                <a:gd name="connsiteY25" fmla="*/ 1362268 h 2059722"/>
                <a:gd name="connsiteX26" fmla="*/ 2636894 w 2728969"/>
                <a:gd name="connsiteY26" fmla="*/ 1368618 h 2059722"/>
                <a:gd name="connsiteX27" fmla="*/ 2728969 w 2728969"/>
                <a:gd name="connsiteY27" fmla="*/ 1432118 h 2059722"/>
                <a:gd name="connsiteX0" fmla="*/ 0 w 2728969"/>
                <a:gd name="connsiteY0" fmla="*/ 184935 h 2059834"/>
                <a:gd name="connsiteX1" fmla="*/ 97926 w 2728969"/>
                <a:gd name="connsiteY1" fmla="*/ 124979 h 2059834"/>
                <a:gd name="connsiteX2" fmla="*/ 265169 w 2728969"/>
                <a:gd name="connsiteY2" fmla="*/ 54168 h 2059834"/>
                <a:gd name="connsiteX3" fmla="*/ 376294 w 2728969"/>
                <a:gd name="connsiteY3" fmla="*/ 35118 h 2059834"/>
                <a:gd name="connsiteX4" fmla="*/ 477894 w 2728969"/>
                <a:gd name="connsiteY4" fmla="*/ 193 h 2059834"/>
                <a:gd name="connsiteX5" fmla="*/ 589634 w 2728969"/>
                <a:gd name="connsiteY5" fmla="*/ 95443 h 2059834"/>
                <a:gd name="connsiteX6" fmla="*/ 744594 w 2728969"/>
                <a:gd name="connsiteY6" fmla="*/ 441518 h 2059834"/>
                <a:gd name="connsiteX7" fmla="*/ 827144 w 2728969"/>
                <a:gd name="connsiteY7" fmla="*/ 730443 h 2059834"/>
                <a:gd name="connsiteX8" fmla="*/ 950969 w 2728969"/>
                <a:gd name="connsiteY8" fmla="*/ 1193993 h 2059834"/>
                <a:gd name="connsiteX9" fmla="*/ 1014469 w 2728969"/>
                <a:gd name="connsiteY9" fmla="*/ 1317818 h 2059834"/>
                <a:gd name="connsiteX10" fmla="*/ 1058919 w 2728969"/>
                <a:gd name="connsiteY10" fmla="*/ 1324168 h 2059834"/>
                <a:gd name="connsiteX11" fmla="*/ 1166869 w 2728969"/>
                <a:gd name="connsiteY11" fmla="*/ 1187643 h 2059834"/>
                <a:gd name="connsiteX12" fmla="*/ 1265294 w 2728969"/>
                <a:gd name="connsiteY12" fmla="*/ 1130493 h 2059834"/>
                <a:gd name="connsiteX13" fmla="*/ 1366894 w 2728969"/>
                <a:gd name="connsiteY13" fmla="*/ 1082868 h 2059834"/>
                <a:gd name="connsiteX14" fmla="*/ 1439919 w 2728969"/>
                <a:gd name="connsiteY14" fmla="*/ 1124143 h 2059834"/>
                <a:gd name="connsiteX15" fmla="*/ 1563744 w 2728969"/>
                <a:gd name="connsiteY15" fmla="*/ 1559118 h 2059834"/>
                <a:gd name="connsiteX16" fmla="*/ 1632210 w 2728969"/>
                <a:gd name="connsiteY16" fmla="*/ 1891464 h 2059834"/>
                <a:gd name="connsiteX17" fmla="*/ 1706667 w 2728969"/>
                <a:gd name="connsiteY17" fmla="*/ 2045502 h 2059834"/>
                <a:gd name="connsiteX18" fmla="*/ 1836675 w 2728969"/>
                <a:gd name="connsiteY18" fmla="*/ 2016847 h 2059834"/>
                <a:gd name="connsiteX19" fmla="*/ 2040066 w 2728969"/>
                <a:gd name="connsiteY19" fmla="*/ 1725171 h 2059834"/>
                <a:gd name="connsiteX20" fmla="*/ 2090979 w 2728969"/>
                <a:gd name="connsiteY20" fmla="*/ 1590868 h 2059834"/>
                <a:gd name="connsiteX21" fmla="*/ 2182870 w 2728969"/>
                <a:gd name="connsiteY21" fmla="*/ 1578168 h 2059834"/>
                <a:gd name="connsiteX22" fmla="*/ 2271769 w 2728969"/>
                <a:gd name="connsiteY22" fmla="*/ 1635318 h 2059834"/>
                <a:gd name="connsiteX23" fmla="*/ 2386869 w 2728969"/>
                <a:gd name="connsiteY23" fmla="*/ 1625793 h 2059834"/>
                <a:gd name="connsiteX24" fmla="*/ 2481319 w 2728969"/>
                <a:gd name="connsiteY24" fmla="*/ 1432118 h 2059834"/>
                <a:gd name="connsiteX25" fmla="*/ 2551169 w 2728969"/>
                <a:gd name="connsiteY25" fmla="*/ 1362268 h 2059834"/>
                <a:gd name="connsiteX26" fmla="*/ 2636894 w 2728969"/>
                <a:gd name="connsiteY26" fmla="*/ 1368618 h 2059834"/>
                <a:gd name="connsiteX27" fmla="*/ 2728969 w 2728969"/>
                <a:gd name="connsiteY27" fmla="*/ 1432118 h 2059834"/>
                <a:gd name="connsiteX0" fmla="*/ 0 w 2728969"/>
                <a:gd name="connsiteY0" fmla="*/ 184935 h 2059832"/>
                <a:gd name="connsiteX1" fmla="*/ 97926 w 2728969"/>
                <a:gd name="connsiteY1" fmla="*/ 124979 h 2059832"/>
                <a:gd name="connsiteX2" fmla="*/ 265169 w 2728969"/>
                <a:gd name="connsiteY2" fmla="*/ 54168 h 2059832"/>
                <a:gd name="connsiteX3" fmla="*/ 376294 w 2728969"/>
                <a:gd name="connsiteY3" fmla="*/ 35118 h 2059832"/>
                <a:gd name="connsiteX4" fmla="*/ 477894 w 2728969"/>
                <a:gd name="connsiteY4" fmla="*/ 193 h 2059832"/>
                <a:gd name="connsiteX5" fmla="*/ 589634 w 2728969"/>
                <a:gd name="connsiteY5" fmla="*/ 95443 h 2059832"/>
                <a:gd name="connsiteX6" fmla="*/ 744594 w 2728969"/>
                <a:gd name="connsiteY6" fmla="*/ 441518 h 2059832"/>
                <a:gd name="connsiteX7" fmla="*/ 827144 w 2728969"/>
                <a:gd name="connsiteY7" fmla="*/ 730443 h 2059832"/>
                <a:gd name="connsiteX8" fmla="*/ 950969 w 2728969"/>
                <a:gd name="connsiteY8" fmla="*/ 1193993 h 2059832"/>
                <a:gd name="connsiteX9" fmla="*/ 1014469 w 2728969"/>
                <a:gd name="connsiteY9" fmla="*/ 1317818 h 2059832"/>
                <a:gd name="connsiteX10" fmla="*/ 1058919 w 2728969"/>
                <a:gd name="connsiteY10" fmla="*/ 1324168 h 2059832"/>
                <a:gd name="connsiteX11" fmla="*/ 1166869 w 2728969"/>
                <a:gd name="connsiteY11" fmla="*/ 1187643 h 2059832"/>
                <a:gd name="connsiteX12" fmla="*/ 1265294 w 2728969"/>
                <a:gd name="connsiteY12" fmla="*/ 1130493 h 2059832"/>
                <a:gd name="connsiteX13" fmla="*/ 1366894 w 2728969"/>
                <a:gd name="connsiteY13" fmla="*/ 1082868 h 2059832"/>
                <a:gd name="connsiteX14" fmla="*/ 1439919 w 2728969"/>
                <a:gd name="connsiteY14" fmla="*/ 1124143 h 2059832"/>
                <a:gd name="connsiteX15" fmla="*/ 1563744 w 2728969"/>
                <a:gd name="connsiteY15" fmla="*/ 1559118 h 2059832"/>
                <a:gd name="connsiteX16" fmla="*/ 1632210 w 2728969"/>
                <a:gd name="connsiteY16" fmla="*/ 1891464 h 2059832"/>
                <a:gd name="connsiteX17" fmla="*/ 1706667 w 2728969"/>
                <a:gd name="connsiteY17" fmla="*/ 2045502 h 2059832"/>
                <a:gd name="connsiteX18" fmla="*/ 1836675 w 2728969"/>
                <a:gd name="connsiteY18" fmla="*/ 2016847 h 2059832"/>
                <a:gd name="connsiteX19" fmla="*/ 2040066 w 2728969"/>
                <a:gd name="connsiteY19" fmla="*/ 1725171 h 2059832"/>
                <a:gd name="connsiteX20" fmla="*/ 2110077 w 2728969"/>
                <a:gd name="connsiteY20" fmla="*/ 1589387 h 2059832"/>
                <a:gd name="connsiteX21" fmla="*/ 2182870 w 2728969"/>
                <a:gd name="connsiteY21" fmla="*/ 1578168 h 2059832"/>
                <a:gd name="connsiteX22" fmla="*/ 2271769 w 2728969"/>
                <a:gd name="connsiteY22" fmla="*/ 1635318 h 2059832"/>
                <a:gd name="connsiteX23" fmla="*/ 2386869 w 2728969"/>
                <a:gd name="connsiteY23" fmla="*/ 1625793 h 2059832"/>
                <a:gd name="connsiteX24" fmla="*/ 2481319 w 2728969"/>
                <a:gd name="connsiteY24" fmla="*/ 1432118 h 2059832"/>
                <a:gd name="connsiteX25" fmla="*/ 2551169 w 2728969"/>
                <a:gd name="connsiteY25" fmla="*/ 1362268 h 2059832"/>
                <a:gd name="connsiteX26" fmla="*/ 2636894 w 2728969"/>
                <a:gd name="connsiteY26" fmla="*/ 1368618 h 2059832"/>
                <a:gd name="connsiteX27" fmla="*/ 2728969 w 2728969"/>
                <a:gd name="connsiteY27" fmla="*/ 1432118 h 2059832"/>
                <a:gd name="connsiteX0" fmla="*/ 0 w 2728969"/>
                <a:gd name="connsiteY0" fmla="*/ 184935 h 2059834"/>
                <a:gd name="connsiteX1" fmla="*/ 97926 w 2728969"/>
                <a:gd name="connsiteY1" fmla="*/ 124979 h 2059834"/>
                <a:gd name="connsiteX2" fmla="*/ 265169 w 2728969"/>
                <a:gd name="connsiteY2" fmla="*/ 54168 h 2059834"/>
                <a:gd name="connsiteX3" fmla="*/ 376294 w 2728969"/>
                <a:gd name="connsiteY3" fmla="*/ 35118 h 2059834"/>
                <a:gd name="connsiteX4" fmla="*/ 477894 w 2728969"/>
                <a:gd name="connsiteY4" fmla="*/ 193 h 2059834"/>
                <a:gd name="connsiteX5" fmla="*/ 589634 w 2728969"/>
                <a:gd name="connsiteY5" fmla="*/ 95443 h 2059834"/>
                <a:gd name="connsiteX6" fmla="*/ 744594 w 2728969"/>
                <a:gd name="connsiteY6" fmla="*/ 441518 h 2059834"/>
                <a:gd name="connsiteX7" fmla="*/ 827144 w 2728969"/>
                <a:gd name="connsiteY7" fmla="*/ 730443 h 2059834"/>
                <a:gd name="connsiteX8" fmla="*/ 950969 w 2728969"/>
                <a:gd name="connsiteY8" fmla="*/ 1193993 h 2059834"/>
                <a:gd name="connsiteX9" fmla="*/ 1014469 w 2728969"/>
                <a:gd name="connsiteY9" fmla="*/ 1317818 h 2059834"/>
                <a:gd name="connsiteX10" fmla="*/ 1058919 w 2728969"/>
                <a:gd name="connsiteY10" fmla="*/ 1324168 h 2059834"/>
                <a:gd name="connsiteX11" fmla="*/ 1166869 w 2728969"/>
                <a:gd name="connsiteY11" fmla="*/ 1187643 h 2059834"/>
                <a:gd name="connsiteX12" fmla="*/ 1265294 w 2728969"/>
                <a:gd name="connsiteY12" fmla="*/ 1130493 h 2059834"/>
                <a:gd name="connsiteX13" fmla="*/ 1366894 w 2728969"/>
                <a:gd name="connsiteY13" fmla="*/ 1082868 h 2059834"/>
                <a:gd name="connsiteX14" fmla="*/ 1439919 w 2728969"/>
                <a:gd name="connsiteY14" fmla="*/ 1124143 h 2059834"/>
                <a:gd name="connsiteX15" fmla="*/ 1563744 w 2728969"/>
                <a:gd name="connsiteY15" fmla="*/ 1559118 h 2059834"/>
                <a:gd name="connsiteX16" fmla="*/ 1632210 w 2728969"/>
                <a:gd name="connsiteY16" fmla="*/ 1891464 h 2059834"/>
                <a:gd name="connsiteX17" fmla="*/ 1706667 w 2728969"/>
                <a:gd name="connsiteY17" fmla="*/ 2045502 h 2059834"/>
                <a:gd name="connsiteX18" fmla="*/ 1836675 w 2728969"/>
                <a:gd name="connsiteY18" fmla="*/ 2016847 h 2059834"/>
                <a:gd name="connsiteX19" fmla="*/ 2040066 w 2728969"/>
                <a:gd name="connsiteY19" fmla="*/ 1725171 h 2059834"/>
                <a:gd name="connsiteX20" fmla="*/ 2110077 w 2728969"/>
                <a:gd name="connsiteY20" fmla="*/ 1589387 h 2059834"/>
                <a:gd name="connsiteX21" fmla="*/ 2206743 w 2728969"/>
                <a:gd name="connsiteY21" fmla="*/ 1576317 h 2059834"/>
                <a:gd name="connsiteX22" fmla="*/ 2271769 w 2728969"/>
                <a:gd name="connsiteY22" fmla="*/ 1635318 h 2059834"/>
                <a:gd name="connsiteX23" fmla="*/ 2386869 w 2728969"/>
                <a:gd name="connsiteY23" fmla="*/ 1625793 h 2059834"/>
                <a:gd name="connsiteX24" fmla="*/ 2481319 w 2728969"/>
                <a:gd name="connsiteY24" fmla="*/ 1432118 h 2059834"/>
                <a:gd name="connsiteX25" fmla="*/ 2551169 w 2728969"/>
                <a:gd name="connsiteY25" fmla="*/ 1362268 h 2059834"/>
                <a:gd name="connsiteX26" fmla="*/ 2636894 w 2728969"/>
                <a:gd name="connsiteY26" fmla="*/ 1368618 h 2059834"/>
                <a:gd name="connsiteX27" fmla="*/ 2728969 w 2728969"/>
                <a:gd name="connsiteY27" fmla="*/ 1432118 h 2059834"/>
                <a:gd name="connsiteX0" fmla="*/ 0 w 2728969"/>
                <a:gd name="connsiteY0" fmla="*/ 184935 h 2059832"/>
                <a:gd name="connsiteX1" fmla="*/ 97926 w 2728969"/>
                <a:gd name="connsiteY1" fmla="*/ 124979 h 2059832"/>
                <a:gd name="connsiteX2" fmla="*/ 265169 w 2728969"/>
                <a:gd name="connsiteY2" fmla="*/ 54168 h 2059832"/>
                <a:gd name="connsiteX3" fmla="*/ 376294 w 2728969"/>
                <a:gd name="connsiteY3" fmla="*/ 35118 h 2059832"/>
                <a:gd name="connsiteX4" fmla="*/ 477894 w 2728969"/>
                <a:gd name="connsiteY4" fmla="*/ 193 h 2059832"/>
                <a:gd name="connsiteX5" fmla="*/ 589634 w 2728969"/>
                <a:gd name="connsiteY5" fmla="*/ 95443 h 2059832"/>
                <a:gd name="connsiteX6" fmla="*/ 744594 w 2728969"/>
                <a:gd name="connsiteY6" fmla="*/ 441518 h 2059832"/>
                <a:gd name="connsiteX7" fmla="*/ 827144 w 2728969"/>
                <a:gd name="connsiteY7" fmla="*/ 730443 h 2059832"/>
                <a:gd name="connsiteX8" fmla="*/ 950969 w 2728969"/>
                <a:gd name="connsiteY8" fmla="*/ 1193993 h 2059832"/>
                <a:gd name="connsiteX9" fmla="*/ 1014469 w 2728969"/>
                <a:gd name="connsiteY9" fmla="*/ 1317818 h 2059832"/>
                <a:gd name="connsiteX10" fmla="*/ 1058919 w 2728969"/>
                <a:gd name="connsiteY10" fmla="*/ 1324168 h 2059832"/>
                <a:gd name="connsiteX11" fmla="*/ 1166869 w 2728969"/>
                <a:gd name="connsiteY11" fmla="*/ 1187643 h 2059832"/>
                <a:gd name="connsiteX12" fmla="*/ 1265294 w 2728969"/>
                <a:gd name="connsiteY12" fmla="*/ 1130493 h 2059832"/>
                <a:gd name="connsiteX13" fmla="*/ 1366894 w 2728969"/>
                <a:gd name="connsiteY13" fmla="*/ 1082868 h 2059832"/>
                <a:gd name="connsiteX14" fmla="*/ 1439919 w 2728969"/>
                <a:gd name="connsiteY14" fmla="*/ 1124143 h 2059832"/>
                <a:gd name="connsiteX15" fmla="*/ 1563744 w 2728969"/>
                <a:gd name="connsiteY15" fmla="*/ 1559118 h 2059832"/>
                <a:gd name="connsiteX16" fmla="*/ 1632210 w 2728969"/>
                <a:gd name="connsiteY16" fmla="*/ 1891464 h 2059832"/>
                <a:gd name="connsiteX17" fmla="*/ 1706667 w 2728969"/>
                <a:gd name="connsiteY17" fmla="*/ 2045502 h 2059832"/>
                <a:gd name="connsiteX18" fmla="*/ 1836675 w 2728969"/>
                <a:gd name="connsiteY18" fmla="*/ 2016847 h 2059832"/>
                <a:gd name="connsiteX19" fmla="*/ 2040066 w 2728969"/>
                <a:gd name="connsiteY19" fmla="*/ 1725171 h 2059832"/>
                <a:gd name="connsiteX20" fmla="*/ 2128695 w 2728969"/>
                <a:gd name="connsiteY20" fmla="*/ 1573138 h 2059832"/>
                <a:gd name="connsiteX21" fmla="*/ 2206743 w 2728969"/>
                <a:gd name="connsiteY21" fmla="*/ 1576317 h 2059832"/>
                <a:gd name="connsiteX22" fmla="*/ 2271769 w 2728969"/>
                <a:gd name="connsiteY22" fmla="*/ 1635318 h 2059832"/>
                <a:gd name="connsiteX23" fmla="*/ 2386869 w 2728969"/>
                <a:gd name="connsiteY23" fmla="*/ 1625793 h 2059832"/>
                <a:gd name="connsiteX24" fmla="*/ 2481319 w 2728969"/>
                <a:gd name="connsiteY24" fmla="*/ 1432118 h 2059832"/>
                <a:gd name="connsiteX25" fmla="*/ 2551169 w 2728969"/>
                <a:gd name="connsiteY25" fmla="*/ 1362268 h 2059832"/>
                <a:gd name="connsiteX26" fmla="*/ 2636894 w 2728969"/>
                <a:gd name="connsiteY26" fmla="*/ 1368618 h 2059832"/>
                <a:gd name="connsiteX27" fmla="*/ 2728969 w 2728969"/>
                <a:gd name="connsiteY27" fmla="*/ 1432118 h 2059832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65169 w 2728969"/>
                <a:gd name="connsiteY2" fmla="*/ 54168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28695 w 2728969"/>
                <a:gd name="connsiteY20" fmla="*/ 1573138 h 2059945"/>
                <a:gd name="connsiteX21" fmla="*/ 2206743 w 2728969"/>
                <a:gd name="connsiteY21" fmla="*/ 1576317 h 2059945"/>
                <a:gd name="connsiteX22" fmla="*/ 2271769 w 2728969"/>
                <a:gd name="connsiteY22" fmla="*/ 1635318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65169 w 2728969"/>
                <a:gd name="connsiteY2" fmla="*/ 54168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52807 w 2728969"/>
                <a:gd name="connsiteY20" fmla="*/ 1578670 h 2059945"/>
                <a:gd name="connsiteX21" fmla="*/ 2206743 w 2728969"/>
                <a:gd name="connsiteY21" fmla="*/ 1576317 h 2059945"/>
                <a:gd name="connsiteX22" fmla="*/ 2271769 w 2728969"/>
                <a:gd name="connsiteY22" fmla="*/ 1635318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65169 w 2728969"/>
                <a:gd name="connsiteY2" fmla="*/ 54168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52807 w 2728969"/>
                <a:gd name="connsiteY20" fmla="*/ 1578670 h 2059945"/>
                <a:gd name="connsiteX21" fmla="*/ 2230615 w 2728969"/>
                <a:gd name="connsiteY21" fmla="*/ 1574465 h 2059945"/>
                <a:gd name="connsiteX22" fmla="*/ 2271769 w 2728969"/>
                <a:gd name="connsiteY22" fmla="*/ 1635318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65169 w 2728969"/>
                <a:gd name="connsiteY2" fmla="*/ 54168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71906 w 2728969"/>
                <a:gd name="connsiteY20" fmla="*/ 1577189 h 2059945"/>
                <a:gd name="connsiteX21" fmla="*/ 2230615 w 2728969"/>
                <a:gd name="connsiteY21" fmla="*/ 1574465 h 2059945"/>
                <a:gd name="connsiteX22" fmla="*/ 2271769 w 2728969"/>
                <a:gd name="connsiteY22" fmla="*/ 1635318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65169 w 2728969"/>
                <a:gd name="connsiteY2" fmla="*/ 54168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71906 w 2728969"/>
                <a:gd name="connsiteY20" fmla="*/ 1577189 h 2059945"/>
                <a:gd name="connsiteX21" fmla="*/ 2230615 w 2728969"/>
                <a:gd name="connsiteY21" fmla="*/ 1574465 h 2059945"/>
                <a:gd name="connsiteX22" fmla="*/ 2295880 w 2728969"/>
                <a:gd name="connsiteY22" fmla="*/ 1640851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7926 w 2728969"/>
                <a:gd name="connsiteY1" fmla="*/ 124979 h 2059945"/>
                <a:gd name="connsiteX2" fmla="*/ 228002 w 2728969"/>
                <a:gd name="connsiteY2" fmla="*/ 94051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71906 w 2728969"/>
                <a:gd name="connsiteY20" fmla="*/ 1577189 h 2059945"/>
                <a:gd name="connsiteX21" fmla="*/ 2230615 w 2728969"/>
                <a:gd name="connsiteY21" fmla="*/ 1574465 h 2059945"/>
                <a:gd name="connsiteX22" fmla="*/ 2295880 w 2728969"/>
                <a:gd name="connsiteY22" fmla="*/ 1640851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28969"/>
                <a:gd name="connsiteY0" fmla="*/ 184935 h 2059945"/>
                <a:gd name="connsiteX1" fmla="*/ 99850 w 2728969"/>
                <a:gd name="connsiteY1" fmla="*/ 184049 h 2059945"/>
                <a:gd name="connsiteX2" fmla="*/ 228002 w 2728969"/>
                <a:gd name="connsiteY2" fmla="*/ 94051 h 2059945"/>
                <a:gd name="connsiteX3" fmla="*/ 376294 w 2728969"/>
                <a:gd name="connsiteY3" fmla="*/ 35118 h 2059945"/>
                <a:gd name="connsiteX4" fmla="*/ 477894 w 2728969"/>
                <a:gd name="connsiteY4" fmla="*/ 193 h 2059945"/>
                <a:gd name="connsiteX5" fmla="*/ 589634 w 2728969"/>
                <a:gd name="connsiteY5" fmla="*/ 95443 h 2059945"/>
                <a:gd name="connsiteX6" fmla="*/ 744594 w 2728969"/>
                <a:gd name="connsiteY6" fmla="*/ 441518 h 2059945"/>
                <a:gd name="connsiteX7" fmla="*/ 827144 w 2728969"/>
                <a:gd name="connsiteY7" fmla="*/ 730443 h 2059945"/>
                <a:gd name="connsiteX8" fmla="*/ 950969 w 2728969"/>
                <a:gd name="connsiteY8" fmla="*/ 1193993 h 2059945"/>
                <a:gd name="connsiteX9" fmla="*/ 1014469 w 2728969"/>
                <a:gd name="connsiteY9" fmla="*/ 1317818 h 2059945"/>
                <a:gd name="connsiteX10" fmla="*/ 1058919 w 2728969"/>
                <a:gd name="connsiteY10" fmla="*/ 1324168 h 2059945"/>
                <a:gd name="connsiteX11" fmla="*/ 1166869 w 2728969"/>
                <a:gd name="connsiteY11" fmla="*/ 1187643 h 2059945"/>
                <a:gd name="connsiteX12" fmla="*/ 1265294 w 2728969"/>
                <a:gd name="connsiteY12" fmla="*/ 1130493 h 2059945"/>
                <a:gd name="connsiteX13" fmla="*/ 1366894 w 2728969"/>
                <a:gd name="connsiteY13" fmla="*/ 1082868 h 2059945"/>
                <a:gd name="connsiteX14" fmla="*/ 1439919 w 2728969"/>
                <a:gd name="connsiteY14" fmla="*/ 1124143 h 2059945"/>
                <a:gd name="connsiteX15" fmla="*/ 1563744 w 2728969"/>
                <a:gd name="connsiteY15" fmla="*/ 1559118 h 2059945"/>
                <a:gd name="connsiteX16" fmla="*/ 1632210 w 2728969"/>
                <a:gd name="connsiteY16" fmla="*/ 1891464 h 2059945"/>
                <a:gd name="connsiteX17" fmla="*/ 1706667 w 2728969"/>
                <a:gd name="connsiteY17" fmla="*/ 2045502 h 2059945"/>
                <a:gd name="connsiteX18" fmla="*/ 1836675 w 2728969"/>
                <a:gd name="connsiteY18" fmla="*/ 2016847 h 2059945"/>
                <a:gd name="connsiteX19" fmla="*/ 2068713 w 2728969"/>
                <a:gd name="connsiteY19" fmla="*/ 1722950 h 2059945"/>
                <a:gd name="connsiteX20" fmla="*/ 2171906 w 2728969"/>
                <a:gd name="connsiteY20" fmla="*/ 1577189 h 2059945"/>
                <a:gd name="connsiteX21" fmla="*/ 2230615 w 2728969"/>
                <a:gd name="connsiteY21" fmla="*/ 1574465 h 2059945"/>
                <a:gd name="connsiteX22" fmla="*/ 2295880 w 2728969"/>
                <a:gd name="connsiteY22" fmla="*/ 1640851 h 2059945"/>
                <a:gd name="connsiteX23" fmla="*/ 2386869 w 2728969"/>
                <a:gd name="connsiteY23" fmla="*/ 1625793 h 2059945"/>
                <a:gd name="connsiteX24" fmla="*/ 2481319 w 2728969"/>
                <a:gd name="connsiteY24" fmla="*/ 1432118 h 2059945"/>
                <a:gd name="connsiteX25" fmla="*/ 2551169 w 2728969"/>
                <a:gd name="connsiteY25" fmla="*/ 1362268 h 2059945"/>
                <a:gd name="connsiteX26" fmla="*/ 2636894 w 2728969"/>
                <a:gd name="connsiteY26" fmla="*/ 1368618 h 2059945"/>
                <a:gd name="connsiteX27" fmla="*/ 2728969 w 2728969"/>
                <a:gd name="connsiteY27" fmla="*/ 1432118 h 2059945"/>
                <a:gd name="connsiteX0" fmla="*/ 0 w 2731119"/>
                <a:gd name="connsiteY0" fmla="*/ 266528 h 2059945"/>
                <a:gd name="connsiteX1" fmla="*/ 102000 w 2731119"/>
                <a:gd name="connsiteY1" fmla="*/ 184049 h 2059945"/>
                <a:gd name="connsiteX2" fmla="*/ 230152 w 2731119"/>
                <a:gd name="connsiteY2" fmla="*/ 94051 h 2059945"/>
                <a:gd name="connsiteX3" fmla="*/ 378444 w 2731119"/>
                <a:gd name="connsiteY3" fmla="*/ 35118 h 2059945"/>
                <a:gd name="connsiteX4" fmla="*/ 480044 w 2731119"/>
                <a:gd name="connsiteY4" fmla="*/ 193 h 2059945"/>
                <a:gd name="connsiteX5" fmla="*/ 591784 w 2731119"/>
                <a:gd name="connsiteY5" fmla="*/ 95443 h 2059945"/>
                <a:gd name="connsiteX6" fmla="*/ 746744 w 2731119"/>
                <a:gd name="connsiteY6" fmla="*/ 441518 h 2059945"/>
                <a:gd name="connsiteX7" fmla="*/ 829294 w 2731119"/>
                <a:gd name="connsiteY7" fmla="*/ 730443 h 2059945"/>
                <a:gd name="connsiteX8" fmla="*/ 953119 w 2731119"/>
                <a:gd name="connsiteY8" fmla="*/ 1193993 h 2059945"/>
                <a:gd name="connsiteX9" fmla="*/ 1016619 w 2731119"/>
                <a:gd name="connsiteY9" fmla="*/ 1317818 h 2059945"/>
                <a:gd name="connsiteX10" fmla="*/ 1061069 w 2731119"/>
                <a:gd name="connsiteY10" fmla="*/ 1324168 h 2059945"/>
                <a:gd name="connsiteX11" fmla="*/ 1169019 w 2731119"/>
                <a:gd name="connsiteY11" fmla="*/ 1187643 h 2059945"/>
                <a:gd name="connsiteX12" fmla="*/ 1267444 w 2731119"/>
                <a:gd name="connsiteY12" fmla="*/ 1130493 h 2059945"/>
                <a:gd name="connsiteX13" fmla="*/ 1369044 w 2731119"/>
                <a:gd name="connsiteY13" fmla="*/ 1082868 h 2059945"/>
                <a:gd name="connsiteX14" fmla="*/ 1442069 w 2731119"/>
                <a:gd name="connsiteY14" fmla="*/ 1124143 h 2059945"/>
                <a:gd name="connsiteX15" fmla="*/ 1565894 w 2731119"/>
                <a:gd name="connsiteY15" fmla="*/ 1559118 h 2059945"/>
                <a:gd name="connsiteX16" fmla="*/ 1634360 w 2731119"/>
                <a:gd name="connsiteY16" fmla="*/ 1891464 h 2059945"/>
                <a:gd name="connsiteX17" fmla="*/ 1708817 w 2731119"/>
                <a:gd name="connsiteY17" fmla="*/ 2045502 h 2059945"/>
                <a:gd name="connsiteX18" fmla="*/ 1838825 w 2731119"/>
                <a:gd name="connsiteY18" fmla="*/ 2016847 h 2059945"/>
                <a:gd name="connsiteX19" fmla="*/ 2070863 w 2731119"/>
                <a:gd name="connsiteY19" fmla="*/ 1722950 h 2059945"/>
                <a:gd name="connsiteX20" fmla="*/ 2174056 w 2731119"/>
                <a:gd name="connsiteY20" fmla="*/ 1577189 h 2059945"/>
                <a:gd name="connsiteX21" fmla="*/ 2232765 w 2731119"/>
                <a:gd name="connsiteY21" fmla="*/ 1574465 h 2059945"/>
                <a:gd name="connsiteX22" fmla="*/ 2298030 w 2731119"/>
                <a:gd name="connsiteY22" fmla="*/ 1640851 h 2059945"/>
                <a:gd name="connsiteX23" fmla="*/ 2389019 w 2731119"/>
                <a:gd name="connsiteY23" fmla="*/ 1625793 h 2059945"/>
                <a:gd name="connsiteX24" fmla="*/ 2483469 w 2731119"/>
                <a:gd name="connsiteY24" fmla="*/ 1432118 h 2059945"/>
                <a:gd name="connsiteX25" fmla="*/ 2553319 w 2731119"/>
                <a:gd name="connsiteY25" fmla="*/ 1362268 h 2059945"/>
                <a:gd name="connsiteX26" fmla="*/ 2639044 w 2731119"/>
                <a:gd name="connsiteY26" fmla="*/ 1368618 h 2059945"/>
                <a:gd name="connsiteX27" fmla="*/ 2731119 w 2731119"/>
                <a:gd name="connsiteY27" fmla="*/ 1432118 h 2059945"/>
                <a:gd name="connsiteX0" fmla="*/ 0 w 2731119"/>
                <a:gd name="connsiteY0" fmla="*/ 270434 h 2063851"/>
                <a:gd name="connsiteX1" fmla="*/ 102000 w 2731119"/>
                <a:gd name="connsiteY1" fmla="*/ 187955 h 2063851"/>
                <a:gd name="connsiteX2" fmla="*/ 230152 w 2731119"/>
                <a:gd name="connsiteY2" fmla="*/ 97957 h 2063851"/>
                <a:gd name="connsiteX3" fmla="*/ 363574 w 2731119"/>
                <a:gd name="connsiteY3" fmla="*/ 25366 h 2063851"/>
                <a:gd name="connsiteX4" fmla="*/ 480044 w 2731119"/>
                <a:gd name="connsiteY4" fmla="*/ 4099 h 2063851"/>
                <a:gd name="connsiteX5" fmla="*/ 591784 w 2731119"/>
                <a:gd name="connsiteY5" fmla="*/ 99349 h 2063851"/>
                <a:gd name="connsiteX6" fmla="*/ 746744 w 2731119"/>
                <a:gd name="connsiteY6" fmla="*/ 445424 h 2063851"/>
                <a:gd name="connsiteX7" fmla="*/ 829294 w 2731119"/>
                <a:gd name="connsiteY7" fmla="*/ 734349 h 2063851"/>
                <a:gd name="connsiteX8" fmla="*/ 953119 w 2731119"/>
                <a:gd name="connsiteY8" fmla="*/ 1197899 h 2063851"/>
                <a:gd name="connsiteX9" fmla="*/ 1016619 w 2731119"/>
                <a:gd name="connsiteY9" fmla="*/ 1321724 h 2063851"/>
                <a:gd name="connsiteX10" fmla="*/ 1061069 w 2731119"/>
                <a:gd name="connsiteY10" fmla="*/ 1328074 h 2063851"/>
                <a:gd name="connsiteX11" fmla="*/ 1169019 w 2731119"/>
                <a:gd name="connsiteY11" fmla="*/ 1191549 h 2063851"/>
                <a:gd name="connsiteX12" fmla="*/ 1267444 w 2731119"/>
                <a:gd name="connsiteY12" fmla="*/ 1134399 h 2063851"/>
                <a:gd name="connsiteX13" fmla="*/ 1369044 w 2731119"/>
                <a:gd name="connsiteY13" fmla="*/ 1086774 h 2063851"/>
                <a:gd name="connsiteX14" fmla="*/ 1442069 w 2731119"/>
                <a:gd name="connsiteY14" fmla="*/ 1128049 h 2063851"/>
                <a:gd name="connsiteX15" fmla="*/ 1565894 w 2731119"/>
                <a:gd name="connsiteY15" fmla="*/ 1563024 h 2063851"/>
                <a:gd name="connsiteX16" fmla="*/ 1634360 w 2731119"/>
                <a:gd name="connsiteY16" fmla="*/ 1895370 h 2063851"/>
                <a:gd name="connsiteX17" fmla="*/ 1708817 w 2731119"/>
                <a:gd name="connsiteY17" fmla="*/ 2049408 h 2063851"/>
                <a:gd name="connsiteX18" fmla="*/ 1838825 w 2731119"/>
                <a:gd name="connsiteY18" fmla="*/ 2020753 h 2063851"/>
                <a:gd name="connsiteX19" fmla="*/ 2070863 w 2731119"/>
                <a:gd name="connsiteY19" fmla="*/ 1726856 h 2063851"/>
                <a:gd name="connsiteX20" fmla="*/ 2174056 w 2731119"/>
                <a:gd name="connsiteY20" fmla="*/ 1581095 h 2063851"/>
                <a:gd name="connsiteX21" fmla="*/ 2232765 w 2731119"/>
                <a:gd name="connsiteY21" fmla="*/ 1578371 h 2063851"/>
                <a:gd name="connsiteX22" fmla="*/ 2298030 w 2731119"/>
                <a:gd name="connsiteY22" fmla="*/ 1644757 h 2063851"/>
                <a:gd name="connsiteX23" fmla="*/ 2389019 w 2731119"/>
                <a:gd name="connsiteY23" fmla="*/ 1629699 h 2063851"/>
                <a:gd name="connsiteX24" fmla="*/ 2483469 w 2731119"/>
                <a:gd name="connsiteY24" fmla="*/ 1436024 h 2063851"/>
                <a:gd name="connsiteX25" fmla="*/ 2553319 w 2731119"/>
                <a:gd name="connsiteY25" fmla="*/ 1366174 h 2063851"/>
                <a:gd name="connsiteX26" fmla="*/ 2639044 w 2731119"/>
                <a:gd name="connsiteY26" fmla="*/ 1372524 h 2063851"/>
                <a:gd name="connsiteX27" fmla="*/ 2731119 w 2731119"/>
                <a:gd name="connsiteY27" fmla="*/ 1436024 h 2063851"/>
                <a:gd name="connsiteX0" fmla="*/ 0 w 2629119"/>
                <a:gd name="connsiteY0" fmla="*/ 187955 h 2063851"/>
                <a:gd name="connsiteX1" fmla="*/ 128152 w 2629119"/>
                <a:gd name="connsiteY1" fmla="*/ 97957 h 2063851"/>
                <a:gd name="connsiteX2" fmla="*/ 261574 w 2629119"/>
                <a:gd name="connsiteY2" fmla="*/ 25366 h 2063851"/>
                <a:gd name="connsiteX3" fmla="*/ 378044 w 2629119"/>
                <a:gd name="connsiteY3" fmla="*/ 4099 h 2063851"/>
                <a:gd name="connsiteX4" fmla="*/ 489784 w 2629119"/>
                <a:gd name="connsiteY4" fmla="*/ 99349 h 2063851"/>
                <a:gd name="connsiteX5" fmla="*/ 644744 w 2629119"/>
                <a:gd name="connsiteY5" fmla="*/ 445424 h 2063851"/>
                <a:gd name="connsiteX6" fmla="*/ 727294 w 2629119"/>
                <a:gd name="connsiteY6" fmla="*/ 734349 h 2063851"/>
                <a:gd name="connsiteX7" fmla="*/ 851119 w 2629119"/>
                <a:gd name="connsiteY7" fmla="*/ 1197899 h 2063851"/>
                <a:gd name="connsiteX8" fmla="*/ 914619 w 2629119"/>
                <a:gd name="connsiteY8" fmla="*/ 1321724 h 2063851"/>
                <a:gd name="connsiteX9" fmla="*/ 959069 w 2629119"/>
                <a:gd name="connsiteY9" fmla="*/ 1328074 h 2063851"/>
                <a:gd name="connsiteX10" fmla="*/ 1067019 w 2629119"/>
                <a:gd name="connsiteY10" fmla="*/ 1191549 h 2063851"/>
                <a:gd name="connsiteX11" fmla="*/ 1165444 w 2629119"/>
                <a:gd name="connsiteY11" fmla="*/ 1134399 h 2063851"/>
                <a:gd name="connsiteX12" fmla="*/ 1267044 w 2629119"/>
                <a:gd name="connsiteY12" fmla="*/ 1086774 h 2063851"/>
                <a:gd name="connsiteX13" fmla="*/ 1340069 w 2629119"/>
                <a:gd name="connsiteY13" fmla="*/ 1128049 h 2063851"/>
                <a:gd name="connsiteX14" fmla="*/ 1463894 w 2629119"/>
                <a:gd name="connsiteY14" fmla="*/ 1563024 h 2063851"/>
                <a:gd name="connsiteX15" fmla="*/ 1532360 w 2629119"/>
                <a:gd name="connsiteY15" fmla="*/ 1895370 h 2063851"/>
                <a:gd name="connsiteX16" fmla="*/ 1606817 w 2629119"/>
                <a:gd name="connsiteY16" fmla="*/ 2049408 h 2063851"/>
                <a:gd name="connsiteX17" fmla="*/ 1736825 w 2629119"/>
                <a:gd name="connsiteY17" fmla="*/ 2020753 h 2063851"/>
                <a:gd name="connsiteX18" fmla="*/ 1968863 w 2629119"/>
                <a:gd name="connsiteY18" fmla="*/ 1726856 h 2063851"/>
                <a:gd name="connsiteX19" fmla="*/ 2072056 w 2629119"/>
                <a:gd name="connsiteY19" fmla="*/ 1581095 h 2063851"/>
                <a:gd name="connsiteX20" fmla="*/ 2130765 w 2629119"/>
                <a:gd name="connsiteY20" fmla="*/ 1578371 h 2063851"/>
                <a:gd name="connsiteX21" fmla="*/ 2196030 w 2629119"/>
                <a:gd name="connsiteY21" fmla="*/ 1644757 h 2063851"/>
                <a:gd name="connsiteX22" fmla="*/ 2287019 w 2629119"/>
                <a:gd name="connsiteY22" fmla="*/ 1629699 h 2063851"/>
                <a:gd name="connsiteX23" fmla="*/ 2381469 w 2629119"/>
                <a:gd name="connsiteY23" fmla="*/ 1436024 h 2063851"/>
                <a:gd name="connsiteX24" fmla="*/ 2451319 w 2629119"/>
                <a:gd name="connsiteY24" fmla="*/ 1366174 h 2063851"/>
                <a:gd name="connsiteX25" fmla="*/ 2537044 w 2629119"/>
                <a:gd name="connsiteY25" fmla="*/ 1372524 h 2063851"/>
                <a:gd name="connsiteX26" fmla="*/ 2629119 w 2629119"/>
                <a:gd name="connsiteY26" fmla="*/ 1436024 h 2063851"/>
                <a:gd name="connsiteX0" fmla="*/ 0 w 2500967"/>
                <a:gd name="connsiteY0" fmla="*/ 97957 h 2063851"/>
                <a:gd name="connsiteX1" fmla="*/ 133422 w 2500967"/>
                <a:gd name="connsiteY1" fmla="*/ 25366 h 2063851"/>
                <a:gd name="connsiteX2" fmla="*/ 249892 w 2500967"/>
                <a:gd name="connsiteY2" fmla="*/ 4099 h 2063851"/>
                <a:gd name="connsiteX3" fmla="*/ 361632 w 2500967"/>
                <a:gd name="connsiteY3" fmla="*/ 99349 h 2063851"/>
                <a:gd name="connsiteX4" fmla="*/ 516592 w 2500967"/>
                <a:gd name="connsiteY4" fmla="*/ 445424 h 2063851"/>
                <a:gd name="connsiteX5" fmla="*/ 599142 w 2500967"/>
                <a:gd name="connsiteY5" fmla="*/ 734349 h 2063851"/>
                <a:gd name="connsiteX6" fmla="*/ 722967 w 2500967"/>
                <a:gd name="connsiteY6" fmla="*/ 1197899 h 2063851"/>
                <a:gd name="connsiteX7" fmla="*/ 786467 w 2500967"/>
                <a:gd name="connsiteY7" fmla="*/ 1321724 h 2063851"/>
                <a:gd name="connsiteX8" fmla="*/ 830917 w 2500967"/>
                <a:gd name="connsiteY8" fmla="*/ 1328074 h 2063851"/>
                <a:gd name="connsiteX9" fmla="*/ 938867 w 2500967"/>
                <a:gd name="connsiteY9" fmla="*/ 1191549 h 2063851"/>
                <a:gd name="connsiteX10" fmla="*/ 1037292 w 2500967"/>
                <a:gd name="connsiteY10" fmla="*/ 1134399 h 2063851"/>
                <a:gd name="connsiteX11" fmla="*/ 1138892 w 2500967"/>
                <a:gd name="connsiteY11" fmla="*/ 1086774 h 2063851"/>
                <a:gd name="connsiteX12" fmla="*/ 1211917 w 2500967"/>
                <a:gd name="connsiteY12" fmla="*/ 1128049 h 2063851"/>
                <a:gd name="connsiteX13" fmla="*/ 1335742 w 2500967"/>
                <a:gd name="connsiteY13" fmla="*/ 1563024 h 2063851"/>
                <a:gd name="connsiteX14" fmla="*/ 1404208 w 2500967"/>
                <a:gd name="connsiteY14" fmla="*/ 1895370 h 2063851"/>
                <a:gd name="connsiteX15" fmla="*/ 1478665 w 2500967"/>
                <a:gd name="connsiteY15" fmla="*/ 2049408 h 2063851"/>
                <a:gd name="connsiteX16" fmla="*/ 1608673 w 2500967"/>
                <a:gd name="connsiteY16" fmla="*/ 2020753 h 2063851"/>
                <a:gd name="connsiteX17" fmla="*/ 1840711 w 2500967"/>
                <a:gd name="connsiteY17" fmla="*/ 1726856 h 2063851"/>
                <a:gd name="connsiteX18" fmla="*/ 1943904 w 2500967"/>
                <a:gd name="connsiteY18" fmla="*/ 1581095 h 2063851"/>
                <a:gd name="connsiteX19" fmla="*/ 2002613 w 2500967"/>
                <a:gd name="connsiteY19" fmla="*/ 1578371 h 2063851"/>
                <a:gd name="connsiteX20" fmla="*/ 2067878 w 2500967"/>
                <a:gd name="connsiteY20" fmla="*/ 1644757 h 2063851"/>
                <a:gd name="connsiteX21" fmla="*/ 2158867 w 2500967"/>
                <a:gd name="connsiteY21" fmla="*/ 1629699 h 2063851"/>
                <a:gd name="connsiteX22" fmla="*/ 2253317 w 2500967"/>
                <a:gd name="connsiteY22" fmla="*/ 1436024 h 2063851"/>
                <a:gd name="connsiteX23" fmla="*/ 2323167 w 2500967"/>
                <a:gd name="connsiteY23" fmla="*/ 1366174 h 2063851"/>
                <a:gd name="connsiteX24" fmla="*/ 2408892 w 2500967"/>
                <a:gd name="connsiteY24" fmla="*/ 1372524 h 2063851"/>
                <a:gd name="connsiteX25" fmla="*/ 2500967 w 2500967"/>
                <a:gd name="connsiteY25" fmla="*/ 1436024 h 2063851"/>
                <a:gd name="connsiteX0" fmla="*/ 0 w 2507914"/>
                <a:gd name="connsiteY0" fmla="*/ 182300 h 2066232"/>
                <a:gd name="connsiteX1" fmla="*/ 140369 w 2507914"/>
                <a:gd name="connsiteY1" fmla="*/ 27747 h 2066232"/>
                <a:gd name="connsiteX2" fmla="*/ 256839 w 2507914"/>
                <a:gd name="connsiteY2" fmla="*/ 6480 h 2066232"/>
                <a:gd name="connsiteX3" fmla="*/ 368579 w 2507914"/>
                <a:gd name="connsiteY3" fmla="*/ 101730 h 2066232"/>
                <a:gd name="connsiteX4" fmla="*/ 523539 w 2507914"/>
                <a:gd name="connsiteY4" fmla="*/ 447805 h 2066232"/>
                <a:gd name="connsiteX5" fmla="*/ 606089 w 2507914"/>
                <a:gd name="connsiteY5" fmla="*/ 736730 h 2066232"/>
                <a:gd name="connsiteX6" fmla="*/ 729914 w 2507914"/>
                <a:gd name="connsiteY6" fmla="*/ 1200280 h 2066232"/>
                <a:gd name="connsiteX7" fmla="*/ 793414 w 2507914"/>
                <a:gd name="connsiteY7" fmla="*/ 1324105 h 2066232"/>
                <a:gd name="connsiteX8" fmla="*/ 837864 w 2507914"/>
                <a:gd name="connsiteY8" fmla="*/ 1330455 h 2066232"/>
                <a:gd name="connsiteX9" fmla="*/ 945814 w 2507914"/>
                <a:gd name="connsiteY9" fmla="*/ 1193930 h 2066232"/>
                <a:gd name="connsiteX10" fmla="*/ 1044239 w 2507914"/>
                <a:gd name="connsiteY10" fmla="*/ 1136780 h 2066232"/>
                <a:gd name="connsiteX11" fmla="*/ 1145839 w 2507914"/>
                <a:gd name="connsiteY11" fmla="*/ 1089155 h 2066232"/>
                <a:gd name="connsiteX12" fmla="*/ 1218864 w 2507914"/>
                <a:gd name="connsiteY12" fmla="*/ 1130430 h 2066232"/>
                <a:gd name="connsiteX13" fmla="*/ 1342689 w 2507914"/>
                <a:gd name="connsiteY13" fmla="*/ 1565405 h 2066232"/>
                <a:gd name="connsiteX14" fmla="*/ 1411155 w 2507914"/>
                <a:gd name="connsiteY14" fmla="*/ 1897751 h 2066232"/>
                <a:gd name="connsiteX15" fmla="*/ 1485612 w 2507914"/>
                <a:gd name="connsiteY15" fmla="*/ 2051789 h 2066232"/>
                <a:gd name="connsiteX16" fmla="*/ 1615620 w 2507914"/>
                <a:gd name="connsiteY16" fmla="*/ 2023134 h 2066232"/>
                <a:gd name="connsiteX17" fmla="*/ 1847658 w 2507914"/>
                <a:gd name="connsiteY17" fmla="*/ 1729237 h 2066232"/>
                <a:gd name="connsiteX18" fmla="*/ 1950851 w 2507914"/>
                <a:gd name="connsiteY18" fmla="*/ 1583476 h 2066232"/>
                <a:gd name="connsiteX19" fmla="*/ 2009560 w 2507914"/>
                <a:gd name="connsiteY19" fmla="*/ 1580752 h 2066232"/>
                <a:gd name="connsiteX20" fmla="*/ 2074825 w 2507914"/>
                <a:gd name="connsiteY20" fmla="*/ 1647138 h 2066232"/>
                <a:gd name="connsiteX21" fmla="*/ 2165814 w 2507914"/>
                <a:gd name="connsiteY21" fmla="*/ 1632080 h 2066232"/>
                <a:gd name="connsiteX22" fmla="*/ 2260264 w 2507914"/>
                <a:gd name="connsiteY22" fmla="*/ 1438405 h 2066232"/>
                <a:gd name="connsiteX23" fmla="*/ 2330114 w 2507914"/>
                <a:gd name="connsiteY23" fmla="*/ 1368555 h 2066232"/>
                <a:gd name="connsiteX24" fmla="*/ 2415839 w 2507914"/>
                <a:gd name="connsiteY24" fmla="*/ 1374905 h 2066232"/>
                <a:gd name="connsiteX25" fmla="*/ 2507914 w 2507914"/>
                <a:gd name="connsiteY25" fmla="*/ 1438405 h 2066232"/>
                <a:gd name="connsiteX0" fmla="*/ 0 w 2507914"/>
                <a:gd name="connsiteY0" fmla="*/ 176536 h 2060468"/>
                <a:gd name="connsiteX1" fmla="*/ 141572 w 2507914"/>
                <a:gd name="connsiteY1" fmla="*/ 58902 h 2060468"/>
                <a:gd name="connsiteX2" fmla="*/ 256839 w 2507914"/>
                <a:gd name="connsiteY2" fmla="*/ 716 h 2060468"/>
                <a:gd name="connsiteX3" fmla="*/ 368579 w 2507914"/>
                <a:gd name="connsiteY3" fmla="*/ 95966 h 2060468"/>
                <a:gd name="connsiteX4" fmla="*/ 523539 w 2507914"/>
                <a:gd name="connsiteY4" fmla="*/ 442041 h 2060468"/>
                <a:gd name="connsiteX5" fmla="*/ 606089 w 2507914"/>
                <a:gd name="connsiteY5" fmla="*/ 730966 h 2060468"/>
                <a:gd name="connsiteX6" fmla="*/ 729914 w 2507914"/>
                <a:gd name="connsiteY6" fmla="*/ 1194516 h 2060468"/>
                <a:gd name="connsiteX7" fmla="*/ 793414 w 2507914"/>
                <a:gd name="connsiteY7" fmla="*/ 1318341 h 2060468"/>
                <a:gd name="connsiteX8" fmla="*/ 837864 w 2507914"/>
                <a:gd name="connsiteY8" fmla="*/ 1324691 h 2060468"/>
                <a:gd name="connsiteX9" fmla="*/ 945814 w 2507914"/>
                <a:gd name="connsiteY9" fmla="*/ 1188166 h 2060468"/>
                <a:gd name="connsiteX10" fmla="*/ 1044239 w 2507914"/>
                <a:gd name="connsiteY10" fmla="*/ 1131016 h 2060468"/>
                <a:gd name="connsiteX11" fmla="*/ 1145839 w 2507914"/>
                <a:gd name="connsiteY11" fmla="*/ 1083391 h 2060468"/>
                <a:gd name="connsiteX12" fmla="*/ 1218864 w 2507914"/>
                <a:gd name="connsiteY12" fmla="*/ 1124666 h 2060468"/>
                <a:gd name="connsiteX13" fmla="*/ 1342689 w 2507914"/>
                <a:gd name="connsiteY13" fmla="*/ 1559641 h 2060468"/>
                <a:gd name="connsiteX14" fmla="*/ 1411155 w 2507914"/>
                <a:gd name="connsiteY14" fmla="*/ 1891987 h 2060468"/>
                <a:gd name="connsiteX15" fmla="*/ 1485612 w 2507914"/>
                <a:gd name="connsiteY15" fmla="*/ 2046025 h 2060468"/>
                <a:gd name="connsiteX16" fmla="*/ 1615620 w 2507914"/>
                <a:gd name="connsiteY16" fmla="*/ 2017370 h 2060468"/>
                <a:gd name="connsiteX17" fmla="*/ 1847658 w 2507914"/>
                <a:gd name="connsiteY17" fmla="*/ 1723473 h 2060468"/>
                <a:gd name="connsiteX18" fmla="*/ 1950851 w 2507914"/>
                <a:gd name="connsiteY18" fmla="*/ 1577712 h 2060468"/>
                <a:gd name="connsiteX19" fmla="*/ 2009560 w 2507914"/>
                <a:gd name="connsiteY19" fmla="*/ 1574988 h 2060468"/>
                <a:gd name="connsiteX20" fmla="*/ 2074825 w 2507914"/>
                <a:gd name="connsiteY20" fmla="*/ 1641374 h 2060468"/>
                <a:gd name="connsiteX21" fmla="*/ 2165814 w 2507914"/>
                <a:gd name="connsiteY21" fmla="*/ 1626316 h 2060468"/>
                <a:gd name="connsiteX22" fmla="*/ 2260264 w 2507914"/>
                <a:gd name="connsiteY22" fmla="*/ 1432641 h 2060468"/>
                <a:gd name="connsiteX23" fmla="*/ 2330114 w 2507914"/>
                <a:gd name="connsiteY23" fmla="*/ 1362791 h 2060468"/>
                <a:gd name="connsiteX24" fmla="*/ 2415839 w 2507914"/>
                <a:gd name="connsiteY24" fmla="*/ 1369141 h 2060468"/>
                <a:gd name="connsiteX25" fmla="*/ 2507914 w 2507914"/>
                <a:gd name="connsiteY25" fmla="*/ 1432641 h 2060468"/>
                <a:gd name="connsiteX0" fmla="*/ 0 w 2507914"/>
                <a:gd name="connsiteY0" fmla="*/ 170007 h 2053939"/>
                <a:gd name="connsiteX1" fmla="*/ 141572 w 2507914"/>
                <a:gd name="connsiteY1" fmla="*/ 52373 h 2053939"/>
                <a:gd name="connsiteX2" fmla="*/ 266672 w 2507914"/>
                <a:gd name="connsiteY2" fmla="*/ 829 h 2053939"/>
                <a:gd name="connsiteX3" fmla="*/ 368579 w 2507914"/>
                <a:gd name="connsiteY3" fmla="*/ 89437 h 2053939"/>
                <a:gd name="connsiteX4" fmla="*/ 523539 w 2507914"/>
                <a:gd name="connsiteY4" fmla="*/ 435512 h 2053939"/>
                <a:gd name="connsiteX5" fmla="*/ 606089 w 2507914"/>
                <a:gd name="connsiteY5" fmla="*/ 724437 h 2053939"/>
                <a:gd name="connsiteX6" fmla="*/ 729914 w 2507914"/>
                <a:gd name="connsiteY6" fmla="*/ 1187987 h 2053939"/>
                <a:gd name="connsiteX7" fmla="*/ 793414 w 2507914"/>
                <a:gd name="connsiteY7" fmla="*/ 1311812 h 2053939"/>
                <a:gd name="connsiteX8" fmla="*/ 837864 w 2507914"/>
                <a:gd name="connsiteY8" fmla="*/ 1318162 h 2053939"/>
                <a:gd name="connsiteX9" fmla="*/ 945814 w 2507914"/>
                <a:gd name="connsiteY9" fmla="*/ 1181637 h 2053939"/>
                <a:gd name="connsiteX10" fmla="*/ 1044239 w 2507914"/>
                <a:gd name="connsiteY10" fmla="*/ 1124487 h 2053939"/>
                <a:gd name="connsiteX11" fmla="*/ 1145839 w 2507914"/>
                <a:gd name="connsiteY11" fmla="*/ 1076862 h 2053939"/>
                <a:gd name="connsiteX12" fmla="*/ 1218864 w 2507914"/>
                <a:gd name="connsiteY12" fmla="*/ 1118137 h 2053939"/>
                <a:gd name="connsiteX13" fmla="*/ 1342689 w 2507914"/>
                <a:gd name="connsiteY13" fmla="*/ 1553112 h 2053939"/>
                <a:gd name="connsiteX14" fmla="*/ 1411155 w 2507914"/>
                <a:gd name="connsiteY14" fmla="*/ 1885458 h 2053939"/>
                <a:gd name="connsiteX15" fmla="*/ 1485612 w 2507914"/>
                <a:gd name="connsiteY15" fmla="*/ 2039496 h 2053939"/>
                <a:gd name="connsiteX16" fmla="*/ 1615620 w 2507914"/>
                <a:gd name="connsiteY16" fmla="*/ 2010841 h 2053939"/>
                <a:gd name="connsiteX17" fmla="*/ 1847658 w 2507914"/>
                <a:gd name="connsiteY17" fmla="*/ 1716944 h 2053939"/>
                <a:gd name="connsiteX18" fmla="*/ 1950851 w 2507914"/>
                <a:gd name="connsiteY18" fmla="*/ 1571183 h 2053939"/>
                <a:gd name="connsiteX19" fmla="*/ 2009560 w 2507914"/>
                <a:gd name="connsiteY19" fmla="*/ 1568459 h 2053939"/>
                <a:gd name="connsiteX20" fmla="*/ 2074825 w 2507914"/>
                <a:gd name="connsiteY20" fmla="*/ 1634845 h 2053939"/>
                <a:gd name="connsiteX21" fmla="*/ 2165814 w 2507914"/>
                <a:gd name="connsiteY21" fmla="*/ 1619787 h 2053939"/>
                <a:gd name="connsiteX22" fmla="*/ 2260264 w 2507914"/>
                <a:gd name="connsiteY22" fmla="*/ 1426112 h 2053939"/>
                <a:gd name="connsiteX23" fmla="*/ 2330114 w 2507914"/>
                <a:gd name="connsiteY23" fmla="*/ 1356262 h 2053939"/>
                <a:gd name="connsiteX24" fmla="*/ 2415839 w 2507914"/>
                <a:gd name="connsiteY24" fmla="*/ 1362612 h 2053939"/>
                <a:gd name="connsiteX25" fmla="*/ 2507914 w 2507914"/>
                <a:gd name="connsiteY25" fmla="*/ 1426112 h 2053939"/>
                <a:gd name="connsiteX0" fmla="*/ 0 w 2507914"/>
                <a:gd name="connsiteY0" fmla="*/ 170005 h 2053937"/>
                <a:gd name="connsiteX1" fmla="*/ 141572 w 2507914"/>
                <a:gd name="connsiteY1" fmla="*/ 52371 h 2053937"/>
                <a:gd name="connsiteX2" fmla="*/ 266672 w 2507914"/>
                <a:gd name="connsiteY2" fmla="*/ 827 h 2053937"/>
                <a:gd name="connsiteX3" fmla="*/ 368579 w 2507914"/>
                <a:gd name="connsiteY3" fmla="*/ 89435 h 2053937"/>
                <a:gd name="connsiteX4" fmla="*/ 523539 w 2507914"/>
                <a:gd name="connsiteY4" fmla="*/ 435510 h 2053937"/>
                <a:gd name="connsiteX5" fmla="*/ 606089 w 2507914"/>
                <a:gd name="connsiteY5" fmla="*/ 724435 h 2053937"/>
                <a:gd name="connsiteX6" fmla="*/ 729914 w 2507914"/>
                <a:gd name="connsiteY6" fmla="*/ 1187985 h 2053937"/>
                <a:gd name="connsiteX7" fmla="*/ 793414 w 2507914"/>
                <a:gd name="connsiteY7" fmla="*/ 1311810 h 2053937"/>
                <a:gd name="connsiteX8" fmla="*/ 837864 w 2507914"/>
                <a:gd name="connsiteY8" fmla="*/ 1318160 h 2053937"/>
                <a:gd name="connsiteX9" fmla="*/ 945814 w 2507914"/>
                <a:gd name="connsiteY9" fmla="*/ 1181635 h 2053937"/>
                <a:gd name="connsiteX10" fmla="*/ 1044239 w 2507914"/>
                <a:gd name="connsiteY10" fmla="*/ 1124485 h 2053937"/>
                <a:gd name="connsiteX11" fmla="*/ 1121618 w 2507914"/>
                <a:gd name="connsiteY11" fmla="*/ 1071327 h 2053937"/>
                <a:gd name="connsiteX12" fmla="*/ 1218864 w 2507914"/>
                <a:gd name="connsiteY12" fmla="*/ 1118135 h 2053937"/>
                <a:gd name="connsiteX13" fmla="*/ 1342689 w 2507914"/>
                <a:gd name="connsiteY13" fmla="*/ 1553110 h 2053937"/>
                <a:gd name="connsiteX14" fmla="*/ 1411155 w 2507914"/>
                <a:gd name="connsiteY14" fmla="*/ 1885456 h 2053937"/>
                <a:gd name="connsiteX15" fmla="*/ 1485612 w 2507914"/>
                <a:gd name="connsiteY15" fmla="*/ 2039494 h 2053937"/>
                <a:gd name="connsiteX16" fmla="*/ 1615620 w 2507914"/>
                <a:gd name="connsiteY16" fmla="*/ 2010839 h 2053937"/>
                <a:gd name="connsiteX17" fmla="*/ 1847658 w 2507914"/>
                <a:gd name="connsiteY17" fmla="*/ 1716942 h 2053937"/>
                <a:gd name="connsiteX18" fmla="*/ 1950851 w 2507914"/>
                <a:gd name="connsiteY18" fmla="*/ 1571181 h 2053937"/>
                <a:gd name="connsiteX19" fmla="*/ 2009560 w 2507914"/>
                <a:gd name="connsiteY19" fmla="*/ 1568457 h 2053937"/>
                <a:gd name="connsiteX20" fmla="*/ 2074825 w 2507914"/>
                <a:gd name="connsiteY20" fmla="*/ 1634843 h 2053937"/>
                <a:gd name="connsiteX21" fmla="*/ 2165814 w 2507914"/>
                <a:gd name="connsiteY21" fmla="*/ 1619785 h 2053937"/>
                <a:gd name="connsiteX22" fmla="*/ 2260264 w 2507914"/>
                <a:gd name="connsiteY22" fmla="*/ 1426110 h 2053937"/>
                <a:gd name="connsiteX23" fmla="*/ 2330114 w 2507914"/>
                <a:gd name="connsiteY23" fmla="*/ 1356260 h 2053937"/>
                <a:gd name="connsiteX24" fmla="*/ 2415839 w 2507914"/>
                <a:gd name="connsiteY24" fmla="*/ 1362610 h 2053937"/>
                <a:gd name="connsiteX25" fmla="*/ 2507914 w 2507914"/>
                <a:gd name="connsiteY25" fmla="*/ 1426110 h 205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07914" h="2053937">
                  <a:moveTo>
                    <a:pt x="0" y="170005"/>
                  </a:moveTo>
                  <a:cubicBezTo>
                    <a:pt x="43596" y="142907"/>
                    <a:pt x="97127" y="80567"/>
                    <a:pt x="141572" y="52371"/>
                  </a:cubicBezTo>
                  <a:cubicBezTo>
                    <a:pt x="186017" y="24175"/>
                    <a:pt x="228837" y="-5350"/>
                    <a:pt x="266672" y="827"/>
                  </a:cubicBezTo>
                  <a:cubicBezTo>
                    <a:pt x="304507" y="7004"/>
                    <a:pt x="325768" y="16988"/>
                    <a:pt x="368579" y="89435"/>
                  </a:cubicBezTo>
                  <a:cubicBezTo>
                    <a:pt x="411390" y="161882"/>
                    <a:pt x="483954" y="329677"/>
                    <a:pt x="523539" y="435510"/>
                  </a:cubicBezTo>
                  <a:cubicBezTo>
                    <a:pt x="563124" y="541343"/>
                    <a:pt x="571693" y="599023"/>
                    <a:pt x="606089" y="724435"/>
                  </a:cubicBezTo>
                  <a:cubicBezTo>
                    <a:pt x="640485" y="849847"/>
                    <a:pt x="698693" y="1090089"/>
                    <a:pt x="729914" y="1187985"/>
                  </a:cubicBezTo>
                  <a:cubicBezTo>
                    <a:pt x="761135" y="1285881"/>
                    <a:pt x="775422" y="1290114"/>
                    <a:pt x="793414" y="1311810"/>
                  </a:cubicBezTo>
                  <a:cubicBezTo>
                    <a:pt x="811406" y="1333506"/>
                    <a:pt x="812464" y="1339856"/>
                    <a:pt x="837864" y="1318160"/>
                  </a:cubicBezTo>
                  <a:cubicBezTo>
                    <a:pt x="863264" y="1296464"/>
                    <a:pt x="911418" y="1213914"/>
                    <a:pt x="945814" y="1181635"/>
                  </a:cubicBezTo>
                  <a:cubicBezTo>
                    <a:pt x="980210" y="1149356"/>
                    <a:pt x="1014938" y="1142870"/>
                    <a:pt x="1044239" y="1124485"/>
                  </a:cubicBezTo>
                  <a:cubicBezTo>
                    <a:pt x="1073540" y="1106100"/>
                    <a:pt x="1092514" y="1072385"/>
                    <a:pt x="1121618" y="1071327"/>
                  </a:cubicBezTo>
                  <a:cubicBezTo>
                    <a:pt x="1150722" y="1070269"/>
                    <a:pt x="1182019" y="1037838"/>
                    <a:pt x="1218864" y="1118135"/>
                  </a:cubicBezTo>
                  <a:cubicBezTo>
                    <a:pt x="1255709" y="1198432"/>
                    <a:pt x="1310641" y="1425223"/>
                    <a:pt x="1342689" y="1553110"/>
                  </a:cubicBezTo>
                  <a:cubicBezTo>
                    <a:pt x="1374737" y="1680997"/>
                    <a:pt x="1387335" y="1804392"/>
                    <a:pt x="1411155" y="1885456"/>
                  </a:cubicBezTo>
                  <a:cubicBezTo>
                    <a:pt x="1434975" y="1966520"/>
                    <a:pt x="1451534" y="2018597"/>
                    <a:pt x="1485612" y="2039494"/>
                  </a:cubicBezTo>
                  <a:cubicBezTo>
                    <a:pt x="1519690" y="2060391"/>
                    <a:pt x="1555279" y="2064598"/>
                    <a:pt x="1615620" y="2010839"/>
                  </a:cubicBezTo>
                  <a:cubicBezTo>
                    <a:pt x="1675961" y="1957080"/>
                    <a:pt x="1791786" y="1790218"/>
                    <a:pt x="1847658" y="1716942"/>
                  </a:cubicBezTo>
                  <a:cubicBezTo>
                    <a:pt x="1903530" y="1643666"/>
                    <a:pt x="1923867" y="1595928"/>
                    <a:pt x="1950851" y="1571181"/>
                  </a:cubicBezTo>
                  <a:cubicBezTo>
                    <a:pt x="1977835" y="1546434"/>
                    <a:pt x="1988898" y="1557847"/>
                    <a:pt x="2009560" y="1568457"/>
                  </a:cubicBezTo>
                  <a:cubicBezTo>
                    <a:pt x="2030222" y="1579067"/>
                    <a:pt x="2048783" y="1626288"/>
                    <a:pt x="2074825" y="1634843"/>
                  </a:cubicBezTo>
                  <a:cubicBezTo>
                    <a:pt x="2100867" y="1643398"/>
                    <a:pt x="2134908" y="1654574"/>
                    <a:pt x="2165814" y="1619785"/>
                  </a:cubicBezTo>
                  <a:cubicBezTo>
                    <a:pt x="2196721" y="1584996"/>
                    <a:pt x="2232881" y="1470031"/>
                    <a:pt x="2260264" y="1426110"/>
                  </a:cubicBezTo>
                  <a:cubicBezTo>
                    <a:pt x="2287647" y="1382189"/>
                    <a:pt x="2304185" y="1366843"/>
                    <a:pt x="2330114" y="1356260"/>
                  </a:cubicBezTo>
                  <a:cubicBezTo>
                    <a:pt x="2356043" y="1345677"/>
                    <a:pt x="2386206" y="1350968"/>
                    <a:pt x="2415839" y="1362610"/>
                  </a:cubicBezTo>
                  <a:cubicBezTo>
                    <a:pt x="2445472" y="1374252"/>
                    <a:pt x="2476693" y="1400181"/>
                    <a:pt x="2507914" y="1426110"/>
                  </a:cubicBezTo>
                </a:path>
              </a:pathLst>
            </a:custGeom>
            <a:noFill/>
            <a:ln w="31750">
              <a:solidFill>
                <a:srgbClr val="B83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0" name="자유형: 도형 204">
              <a:extLst>
                <a:ext uri="{FF2B5EF4-FFF2-40B4-BE49-F238E27FC236}">
                  <a16:creationId xmlns:a16="http://schemas.microsoft.com/office/drawing/2014/main" xmlns="" id="{A2521EF2-0A47-49B6-8871-817B47D43A73}"/>
                </a:ext>
              </a:extLst>
            </p:cNvPr>
            <p:cNvSpPr/>
            <p:nvPr/>
          </p:nvSpPr>
          <p:spPr>
            <a:xfrm>
              <a:off x="5626101" y="4244370"/>
              <a:ext cx="2837571" cy="431186"/>
            </a:xfrm>
            <a:custGeom>
              <a:avLst/>
              <a:gdLst>
                <a:gd name="connsiteX0" fmla="*/ 0 w 2778125"/>
                <a:gd name="connsiteY0" fmla="*/ 549275 h 549275"/>
                <a:gd name="connsiteX1" fmla="*/ 219075 w 2778125"/>
                <a:gd name="connsiteY1" fmla="*/ 434975 h 549275"/>
                <a:gd name="connsiteX2" fmla="*/ 431800 w 2778125"/>
                <a:gd name="connsiteY2" fmla="*/ 368300 h 549275"/>
                <a:gd name="connsiteX3" fmla="*/ 644525 w 2778125"/>
                <a:gd name="connsiteY3" fmla="*/ 263525 h 549275"/>
                <a:gd name="connsiteX4" fmla="*/ 857250 w 2778125"/>
                <a:gd name="connsiteY4" fmla="*/ 285750 h 549275"/>
                <a:gd name="connsiteX5" fmla="*/ 1069975 w 2778125"/>
                <a:gd name="connsiteY5" fmla="*/ 355600 h 549275"/>
                <a:gd name="connsiteX6" fmla="*/ 1282700 w 2778125"/>
                <a:gd name="connsiteY6" fmla="*/ 342900 h 549275"/>
                <a:gd name="connsiteX7" fmla="*/ 1498600 w 2778125"/>
                <a:gd name="connsiteY7" fmla="*/ 282575 h 549275"/>
                <a:gd name="connsiteX8" fmla="*/ 1714500 w 2778125"/>
                <a:gd name="connsiteY8" fmla="*/ 381000 h 549275"/>
                <a:gd name="connsiteX9" fmla="*/ 1917700 w 2778125"/>
                <a:gd name="connsiteY9" fmla="*/ 330200 h 549275"/>
                <a:gd name="connsiteX10" fmla="*/ 2133600 w 2778125"/>
                <a:gd name="connsiteY10" fmla="*/ 149225 h 549275"/>
                <a:gd name="connsiteX11" fmla="*/ 2352675 w 2778125"/>
                <a:gd name="connsiteY11" fmla="*/ 130175 h 549275"/>
                <a:gd name="connsiteX12" fmla="*/ 2565400 w 2778125"/>
                <a:gd name="connsiteY12" fmla="*/ 12700 h 549275"/>
                <a:gd name="connsiteX13" fmla="*/ 2778125 w 2778125"/>
                <a:gd name="connsiteY13" fmla="*/ 0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8125" h="549275">
                  <a:moveTo>
                    <a:pt x="0" y="549275"/>
                  </a:moveTo>
                  <a:lnTo>
                    <a:pt x="219075" y="434975"/>
                  </a:lnTo>
                  <a:lnTo>
                    <a:pt x="431800" y="368300"/>
                  </a:lnTo>
                  <a:lnTo>
                    <a:pt x="644525" y="263525"/>
                  </a:lnTo>
                  <a:lnTo>
                    <a:pt x="857250" y="285750"/>
                  </a:lnTo>
                  <a:lnTo>
                    <a:pt x="1069975" y="355600"/>
                  </a:lnTo>
                  <a:lnTo>
                    <a:pt x="1282700" y="342900"/>
                  </a:lnTo>
                  <a:lnTo>
                    <a:pt x="1498600" y="282575"/>
                  </a:lnTo>
                  <a:lnTo>
                    <a:pt x="1714500" y="381000"/>
                  </a:lnTo>
                  <a:lnTo>
                    <a:pt x="1917700" y="330200"/>
                  </a:lnTo>
                  <a:lnTo>
                    <a:pt x="2133600" y="149225"/>
                  </a:lnTo>
                  <a:lnTo>
                    <a:pt x="2352675" y="130175"/>
                  </a:lnTo>
                  <a:lnTo>
                    <a:pt x="2565400" y="12700"/>
                  </a:lnTo>
                  <a:lnTo>
                    <a:pt x="2778125" y="0"/>
                  </a:lnTo>
                </a:path>
              </a:pathLst>
            </a:custGeom>
            <a:noFill/>
            <a:ln w="34925">
              <a:solidFill>
                <a:srgbClr val="64B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1" name="자유형: 도형 203">
              <a:extLst>
                <a:ext uri="{FF2B5EF4-FFF2-40B4-BE49-F238E27FC236}">
                  <a16:creationId xmlns:a16="http://schemas.microsoft.com/office/drawing/2014/main" xmlns="" id="{B1F3EEDE-E5FC-4F8D-B96F-94D0B556BBFA}"/>
                </a:ext>
              </a:extLst>
            </p:cNvPr>
            <p:cNvSpPr/>
            <p:nvPr/>
          </p:nvSpPr>
          <p:spPr>
            <a:xfrm>
              <a:off x="5619750" y="3357074"/>
              <a:ext cx="2863850" cy="974530"/>
            </a:xfrm>
            <a:custGeom>
              <a:avLst/>
              <a:gdLst>
                <a:gd name="connsiteX0" fmla="*/ 0 w 2863850"/>
                <a:gd name="connsiteY0" fmla="*/ 1241425 h 1241425"/>
                <a:gd name="connsiteX1" fmla="*/ 219075 w 2863850"/>
                <a:gd name="connsiteY1" fmla="*/ 1123950 h 1241425"/>
                <a:gd name="connsiteX2" fmla="*/ 434975 w 2863850"/>
                <a:gd name="connsiteY2" fmla="*/ 1041400 h 1241425"/>
                <a:gd name="connsiteX3" fmla="*/ 657225 w 2863850"/>
                <a:gd name="connsiteY3" fmla="*/ 920750 h 1241425"/>
                <a:gd name="connsiteX4" fmla="*/ 879475 w 2863850"/>
                <a:gd name="connsiteY4" fmla="*/ 781050 h 1241425"/>
                <a:gd name="connsiteX5" fmla="*/ 1101725 w 2863850"/>
                <a:gd name="connsiteY5" fmla="*/ 625475 h 1241425"/>
                <a:gd name="connsiteX6" fmla="*/ 1320800 w 2863850"/>
                <a:gd name="connsiteY6" fmla="*/ 654050 h 1241425"/>
                <a:gd name="connsiteX7" fmla="*/ 1539875 w 2863850"/>
                <a:gd name="connsiteY7" fmla="*/ 561975 h 1241425"/>
                <a:gd name="connsiteX8" fmla="*/ 1762125 w 2863850"/>
                <a:gd name="connsiteY8" fmla="*/ 406400 h 1241425"/>
                <a:gd name="connsiteX9" fmla="*/ 1978025 w 2863850"/>
                <a:gd name="connsiteY9" fmla="*/ 234950 h 1241425"/>
                <a:gd name="connsiteX10" fmla="*/ 2197100 w 2863850"/>
                <a:gd name="connsiteY10" fmla="*/ 161925 h 1241425"/>
                <a:gd name="connsiteX11" fmla="*/ 2416175 w 2863850"/>
                <a:gd name="connsiteY11" fmla="*/ 82550 h 1241425"/>
                <a:gd name="connsiteX12" fmla="*/ 2638425 w 2863850"/>
                <a:gd name="connsiteY12" fmla="*/ 38100 h 1241425"/>
                <a:gd name="connsiteX13" fmla="*/ 2863850 w 2863850"/>
                <a:gd name="connsiteY13" fmla="*/ 0 h 124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3850" h="1241425">
                  <a:moveTo>
                    <a:pt x="0" y="1241425"/>
                  </a:moveTo>
                  <a:lnTo>
                    <a:pt x="219075" y="1123950"/>
                  </a:lnTo>
                  <a:lnTo>
                    <a:pt x="434975" y="1041400"/>
                  </a:lnTo>
                  <a:lnTo>
                    <a:pt x="657225" y="920750"/>
                  </a:lnTo>
                  <a:lnTo>
                    <a:pt x="879475" y="781050"/>
                  </a:lnTo>
                  <a:lnTo>
                    <a:pt x="1101725" y="625475"/>
                  </a:lnTo>
                  <a:lnTo>
                    <a:pt x="1320800" y="654050"/>
                  </a:lnTo>
                  <a:lnTo>
                    <a:pt x="1539875" y="561975"/>
                  </a:lnTo>
                  <a:lnTo>
                    <a:pt x="1762125" y="406400"/>
                  </a:lnTo>
                  <a:lnTo>
                    <a:pt x="1978025" y="234950"/>
                  </a:lnTo>
                  <a:lnTo>
                    <a:pt x="2197100" y="161925"/>
                  </a:lnTo>
                  <a:lnTo>
                    <a:pt x="2416175" y="82550"/>
                  </a:lnTo>
                  <a:lnTo>
                    <a:pt x="2638425" y="38100"/>
                  </a:lnTo>
                  <a:lnTo>
                    <a:pt x="2863850" y="0"/>
                  </a:lnTo>
                </a:path>
              </a:pathLst>
            </a:custGeom>
            <a:noFill/>
            <a:ln w="34925">
              <a:solidFill>
                <a:srgbClr val="05B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TextBox 67">
              <a:extLst>
                <a:ext uri="{FF2B5EF4-FFF2-40B4-BE49-F238E27FC236}">
                  <a16:creationId xmlns:a16="http://schemas.microsoft.com/office/drawing/2014/main" xmlns="" id="{F9CB927C-99A3-45BE-BF0F-2C20755A3FFF}"/>
                </a:ext>
              </a:extLst>
            </p:cNvPr>
            <p:cNvSpPr txBox="1"/>
            <p:nvPr/>
          </p:nvSpPr>
          <p:spPr>
            <a:xfrm>
              <a:off x="6548080" y="2784631"/>
              <a:ext cx="2074895" cy="62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900" b="1" spc="-128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05B2D7"/>
                  </a:solidFill>
                  <a:latin typeface="+mn-ea"/>
                </a:rPr>
                <a:t>Urban Worker’s Household Income</a:t>
              </a:r>
            </a:p>
            <a:p>
              <a:pPr algn="r"/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(59 Million)</a:t>
              </a:r>
            </a:p>
          </p:txBody>
        </p:sp>
        <p:sp>
          <p:nvSpPr>
            <p:cNvPr id="173" name="TextBox 67">
              <a:extLst>
                <a:ext uri="{FF2B5EF4-FFF2-40B4-BE49-F238E27FC236}">
                  <a16:creationId xmlns:a16="http://schemas.microsoft.com/office/drawing/2014/main" xmlns="" id="{482509C0-085B-4EF8-A81D-7AC450F39EEB}"/>
                </a:ext>
              </a:extLst>
            </p:cNvPr>
            <p:cNvSpPr txBox="1"/>
            <p:nvPr/>
          </p:nvSpPr>
          <p:spPr>
            <a:xfrm>
              <a:off x="7130698" y="3677516"/>
              <a:ext cx="1526107" cy="62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900" b="1" spc="-128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2B8D00"/>
                  </a:solidFill>
                  <a:latin typeface="+mn-ea"/>
                </a:rPr>
                <a:t>Farm Household Income</a:t>
              </a:r>
            </a:p>
            <a:p>
              <a:pPr algn="r"/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(37 Million)</a:t>
              </a:r>
            </a:p>
          </p:txBody>
        </p:sp>
        <p:sp>
          <p:nvSpPr>
            <p:cNvPr id="174" name="TextBox 67">
              <a:extLst>
                <a:ext uri="{FF2B5EF4-FFF2-40B4-BE49-F238E27FC236}">
                  <a16:creationId xmlns:a16="http://schemas.microsoft.com/office/drawing/2014/main" xmlns="" id="{8937BC86-802E-4B60-86B6-B6577E9E3649}"/>
                </a:ext>
              </a:extLst>
            </p:cNvPr>
            <p:cNvSpPr txBox="1"/>
            <p:nvPr/>
          </p:nvSpPr>
          <p:spPr>
            <a:xfrm>
              <a:off x="5653992" y="2785438"/>
              <a:ext cx="789141" cy="4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b="1" spc="-128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B83900"/>
                  </a:solidFill>
                  <a:latin typeface="+mn-ea"/>
                </a:rPr>
                <a:t>Proportion</a:t>
              </a:r>
            </a:p>
          </p:txBody>
        </p:sp>
        <p:sp>
          <p:nvSpPr>
            <p:cNvPr id="175" name="자유형: 도형 230">
              <a:extLst>
                <a:ext uri="{FF2B5EF4-FFF2-40B4-BE49-F238E27FC236}">
                  <a16:creationId xmlns:a16="http://schemas.microsoft.com/office/drawing/2014/main" xmlns="" id="{410CA978-A613-4723-B37B-AB7D4F7B81A4}"/>
                </a:ext>
              </a:extLst>
            </p:cNvPr>
            <p:cNvSpPr/>
            <p:nvPr/>
          </p:nvSpPr>
          <p:spPr>
            <a:xfrm>
              <a:off x="5645150" y="5477401"/>
              <a:ext cx="2819400" cy="139575"/>
            </a:xfrm>
            <a:custGeom>
              <a:avLst/>
              <a:gdLst>
                <a:gd name="connsiteX0" fmla="*/ 0 w 2819400"/>
                <a:gd name="connsiteY0" fmla="*/ 0 h 177800"/>
                <a:gd name="connsiteX1" fmla="*/ 228600 w 2819400"/>
                <a:gd name="connsiteY1" fmla="*/ 6350 h 177800"/>
                <a:gd name="connsiteX2" fmla="*/ 469900 w 2819400"/>
                <a:gd name="connsiteY2" fmla="*/ 6350 h 177800"/>
                <a:gd name="connsiteX3" fmla="*/ 692150 w 2819400"/>
                <a:gd name="connsiteY3" fmla="*/ 82550 h 177800"/>
                <a:gd name="connsiteX4" fmla="*/ 920750 w 2819400"/>
                <a:gd name="connsiteY4" fmla="*/ 127000 h 177800"/>
                <a:gd name="connsiteX5" fmla="*/ 1174750 w 2819400"/>
                <a:gd name="connsiteY5" fmla="*/ 120650 h 177800"/>
                <a:gd name="connsiteX6" fmla="*/ 1403350 w 2819400"/>
                <a:gd name="connsiteY6" fmla="*/ 95250 h 177800"/>
                <a:gd name="connsiteX7" fmla="*/ 1638300 w 2819400"/>
                <a:gd name="connsiteY7" fmla="*/ 177800 h 177800"/>
                <a:gd name="connsiteX8" fmla="*/ 1879600 w 2819400"/>
                <a:gd name="connsiteY8" fmla="*/ 152400 h 177800"/>
                <a:gd name="connsiteX9" fmla="*/ 2114550 w 2819400"/>
                <a:gd name="connsiteY9" fmla="*/ 95250 h 177800"/>
                <a:gd name="connsiteX10" fmla="*/ 2349500 w 2819400"/>
                <a:gd name="connsiteY10" fmla="*/ 88900 h 177800"/>
                <a:gd name="connsiteX11" fmla="*/ 2578100 w 2819400"/>
                <a:gd name="connsiteY11" fmla="*/ 44450 h 177800"/>
                <a:gd name="connsiteX12" fmla="*/ 2819400 w 2819400"/>
                <a:gd name="connsiteY12" fmla="*/ 1016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9400" h="177800">
                  <a:moveTo>
                    <a:pt x="0" y="0"/>
                  </a:moveTo>
                  <a:lnTo>
                    <a:pt x="228600" y="6350"/>
                  </a:lnTo>
                  <a:lnTo>
                    <a:pt x="469900" y="6350"/>
                  </a:lnTo>
                  <a:lnTo>
                    <a:pt x="692150" y="82550"/>
                  </a:lnTo>
                  <a:lnTo>
                    <a:pt x="920750" y="127000"/>
                  </a:lnTo>
                  <a:lnTo>
                    <a:pt x="1174750" y="120650"/>
                  </a:lnTo>
                  <a:lnTo>
                    <a:pt x="1403350" y="95250"/>
                  </a:lnTo>
                  <a:lnTo>
                    <a:pt x="1638300" y="177800"/>
                  </a:lnTo>
                  <a:lnTo>
                    <a:pt x="1879600" y="152400"/>
                  </a:lnTo>
                  <a:lnTo>
                    <a:pt x="2114550" y="95250"/>
                  </a:lnTo>
                  <a:lnTo>
                    <a:pt x="2349500" y="88900"/>
                  </a:lnTo>
                  <a:lnTo>
                    <a:pt x="2578100" y="44450"/>
                  </a:lnTo>
                  <a:lnTo>
                    <a:pt x="2819400" y="101600"/>
                  </a:lnTo>
                </a:path>
              </a:pathLst>
            </a:custGeom>
            <a:noFill/>
            <a:ln w="34925">
              <a:solidFill>
                <a:srgbClr val="DA9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6" name="TextBox 67">
              <a:extLst>
                <a:ext uri="{FF2B5EF4-FFF2-40B4-BE49-F238E27FC236}">
                  <a16:creationId xmlns:a16="http://schemas.microsoft.com/office/drawing/2014/main" xmlns="" id="{96CD325A-8E1B-4F0E-BAD9-193F875F3F8C}"/>
                </a:ext>
              </a:extLst>
            </p:cNvPr>
            <p:cNvSpPr txBox="1"/>
            <p:nvPr/>
          </p:nvSpPr>
          <p:spPr>
            <a:xfrm>
              <a:off x="7387254" y="4768818"/>
              <a:ext cx="1229729" cy="629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900" b="1" spc="-128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BC8600"/>
                  </a:solidFill>
                  <a:latin typeface="+mn-ea"/>
                </a:rPr>
                <a:t>Agricultural Income</a:t>
              </a:r>
            </a:p>
            <a:p>
              <a:pPr algn="r"/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(10 Million)</a:t>
              </a:r>
            </a:p>
          </p:txBody>
        </p:sp>
        <p:grpSp>
          <p:nvGrpSpPr>
            <p:cNvPr id="7" name="그룹 311">
              <a:extLst>
                <a:ext uri="{FF2B5EF4-FFF2-40B4-BE49-F238E27FC236}">
                  <a16:creationId xmlns:a16="http://schemas.microsoft.com/office/drawing/2014/main" xmlns="" id="{5F3B3523-6FC2-4A56-B568-EB9A5DD870EE}"/>
                </a:ext>
              </a:extLst>
            </p:cNvPr>
            <p:cNvGrpSpPr/>
            <p:nvPr/>
          </p:nvGrpSpPr>
          <p:grpSpPr>
            <a:xfrm>
              <a:off x="5636173" y="5433392"/>
              <a:ext cx="2836555" cy="238177"/>
              <a:chOff x="5293273" y="5309567"/>
              <a:chExt cx="2836555" cy="238177"/>
            </a:xfrm>
          </p:grpSpPr>
          <p:sp>
            <p:nvSpPr>
              <p:cNvPr id="220" name="타원 219">
                <a:extLst>
                  <a:ext uri="{FF2B5EF4-FFF2-40B4-BE49-F238E27FC236}">
                    <a16:creationId xmlns:a16="http://schemas.microsoft.com/office/drawing/2014/main" xmlns="" id="{A91159F1-4CC4-4C9C-AF10-91737B818B44}"/>
                  </a:ext>
                </a:extLst>
              </p:cNvPr>
              <p:cNvSpPr/>
              <p:nvPr/>
            </p:nvSpPr>
            <p:spPr>
              <a:xfrm>
                <a:off x="7815008" y="535099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타원 220">
                <a:extLst>
                  <a:ext uri="{FF2B5EF4-FFF2-40B4-BE49-F238E27FC236}">
                    <a16:creationId xmlns:a16="http://schemas.microsoft.com/office/drawing/2014/main" xmlns="" id="{EC4E34E5-F725-434D-99DD-A94372CA971F}"/>
                  </a:ext>
                </a:extLst>
              </p:cNvPr>
              <p:cNvSpPr/>
              <p:nvPr/>
            </p:nvSpPr>
            <p:spPr>
              <a:xfrm>
                <a:off x="8027476" y="5392100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타원 251">
                <a:extLst>
                  <a:ext uri="{FF2B5EF4-FFF2-40B4-BE49-F238E27FC236}">
                    <a16:creationId xmlns:a16="http://schemas.microsoft.com/office/drawing/2014/main" xmlns="" id="{C16EE473-6B6A-4FE3-BD51-904DBC54A802}"/>
                  </a:ext>
                </a:extLst>
              </p:cNvPr>
              <p:cNvSpPr/>
              <p:nvPr/>
            </p:nvSpPr>
            <p:spPr>
              <a:xfrm>
                <a:off x="5293273" y="531097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타원 252">
                <a:extLst>
                  <a:ext uri="{FF2B5EF4-FFF2-40B4-BE49-F238E27FC236}">
                    <a16:creationId xmlns:a16="http://schemas.microsoft.com/office/drawing/2014/main" xmlns="" id="{26B98D08-7F6A-46CE-9B55-6AD4250F670B}"/>
                  </a:ext>
                </a:extLst>
              </p:cNvPr>
              <p:cNvSpPr/>
              <p:nvPr/>
            </p:nvSpPr>
            <p:spPr>
              <a:xfrm>
                <a:off x="5505738" y="5309567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타원 253">
                <a:extLst>
                  <a:ext uri="{FF2B5EF4-FFF2-40B4-BE49-F238E27FC236}">
                    <a16:creationId xmlns:a16="http://schemas.microsoft.com/office/drawing/2014/main" xmlns="" id="{AD79A3EF-B0CB-4B1B-A64C-5BEB61A1747B}"/>
                  </a:ext>
                </a:extLst>
              </p:cNvPr>
              <p:cNvSpPr/>
              <p:nvPr/>
            </p:nvSpPr>
            <p:spPr>
              <a:xfrm>
                <a:off x="5718205" y="531729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타원 254">
                <a:extLst>
                  <a:ext uri="{FF2B5EF4-FFF2-40B4-BE49-F238E27FC236}">
                    <a16:creationId xmlns:a16="http://schemas.microsoft.com/office/drawing/2014/main" xmlns="" id="{4CE3ED54-FA9B-4D7B-A35B-99F504E80224}"/>
                  </a:ext>
                </a:extLst>
              </p:cNvPr>
              <p:cNvSpPr/>
              <p:nvPr/>
            </p:nvSpPr>
            <p:spPr>
              <a:xfrm>
                <a:off x="5930671" y="5371813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타원 255">
                <a:extLst>
                  <a:ext uri="{FF2B5EF4-FFF2-40B4-BE49-F238E27FC236}">
                    <a16:creationId xmlns:a16="http://schemas.microsoft.com/office/drawing/2014/main" xmlns="" id="{04472320-4654-4000-B13D-E15346E9E393}"/>
                  </a:ext>
                </a:extLst>
              </p:cNvPr>
              <p:cNvSpPr/>
              <p:nvPr/>
            </p:nvSpPr>
            <p:spPr>
              <a:xfrm>
                <a:off x="6143137" y="5400509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타원 256">
                <a:extLst>
                  <a:ext uri="{FF2B5EF4-FFF2-40B4-BE49-F238E27FC236}">
                    <a16:creationId xmlns:a16="http://schemas.microsoft.com/office/drawing/2014/main" xmlns="" id="{76FAABC4-2663-4CB2-BD3B-ED3785B0BA03}"/>
                  </a:ext>
                </a:extLst>
              </p:cNvPr>
              <p:cNvSpPr/>
              <p:nvPr/>
            </p:nvSpPr>
            <p:spPr>
              <a:xfrm>
                <a:off x="6355604" y="5408917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타원 257">
                <a:extLst>
                  <a:ext uri="{FF2B5EF4-FFF2-40B4-BE49-F238E27FC236}">
                    <a16:creationId xmlns:a16="http://schemas.microsoft.com/office/drawing/2014/main" xmlns="" id="{CF696574-F07D-4AEA-BFF2-021EF06B1EA8}"/>
                  </a:ext>
                </a:extLst>
              </p:cNvPr>
              <p:cNvSpPr/>
              <p:nvPr/>
            </p:nvSpPr>
            <p:spPr>
              <a:xfrm>
                <a:off x="6568069" y="5394216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타원 258">
                <a:extLst>
                  <a:ext uri="{FF2B5EF4-FFF2-40B4-BE49-F238E27FC236}">
                    <a16:creationId xmlns:a16="http://schemas.microsoft.com/office/drawing/2014/main" xmlns="" id="{F0832586-00FF-48B0-B348-DFA3B96B3DC1}"/>
                  </a:ext>
                </a:extLst>
              </p:cNvPr>
              <p:cNvSpPr/>
              <p:nvPr/>
            </p:nvSpPr>
            <p:spPr>
              <a:xfrm>
                <a:off x="6780535" y="5416598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" name="타원 259">
                <a:extLst>
                  <a:ext uri="{FF2B5EF4-FFF2-40B4-BE49-F238E27FC236}">
                    <a16:creationId xmlns:a16="http://schemas.microsoft.com/office/drawing/2014/main" xmlns="" id="{5AAE0F54-9D71-4E7B-8B1F-B89537B83BC1}"/>
                  </a:ext>
                </a:extLst>
              </p:cNvPr>
              <p:cNvSpPr/>
              <p:nvPr/>
            </p:nvSpPr>
            <p:spPr>
              <a:xfrm>
                <a:off x="6993001" y="544539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타원 260">
                <a:extLst>
                  <a:ext uri="{FF2B5EF4-FFF2-40B4-BE49-F238E27FC236}">
                    <a16:creationId xmlns:a16="http://schemas.microsoft.com/office/drawing/2014/main" xmlns="" id="{0FD11998-CC55-4CE3-9796-8C47030D3563}"/>
                  </a:ext>
                </a:extLst>
              </p:cNvPr>
              <p:cNvSpPr/>
              <p:nvPr/>
            </p:nvSpPr>
            <p:spPr>
              <a:xfrm>
                <a:off x="7205468" y="542367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" name="타원 261">
                <a:extLst>
                  <a:ext uri="{FF2B5EF4-FFF2-40B4-BE49-F238E27FC236}">
                    <a16:creationId xmlns:a16="http://schemas.microsoft.com/office/drawing/2014/main" xmlns="" id="{B0D188F2-94E5-4370-8520-5FD08067A6EF}"/>
                  </a:ext>
                </a:extLst>
              </p:cNvPr>
              <p:cNvSpPr/>
              <p:nvPr/>
            </p:nvSpPr>
            <p:spPr>
              <a:xfrm>
                <a:off x="7417933" y="5387155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타원 262">
                <a:extLst>
                  <a:ext uri="{FF2B5EF4-FFF2-40B4-BE49-F238E27FC236}">
                    <a16:creationId xmlns:a16="http://schemas.microsoft.com/office/drawing/2014/main" xmlns="" id="{895AA9B8-3933-4811-9551-6997983D64E6}"/>
                  </a:ext>
                </a:extLst>
              </p:cNvPr>
              <p:cNvSpPr/>
              <p:nvPr/>
            </p:nvSpPr>
            <p:spPr>
              <a:xfrm>
                <a:off x="7630399" y="5383545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312">
              <a:extLst>
                <a:ext uri="{FF2B5EF4-FFF2-40B4-BE49-F238E27FC236}">
                  <a16:creationId xmlns:a16="http://schemas.microsoft.com/office/drawing/2014/main" xmlns="" id="{1E753F17-1BD2-4A4E-BE2A-D58B0C6E68C7}"/>
                </a:ext>
              </a:extLst>
            </p:cNvPr>
            <p:cNvGrpSpPr/>
            <p:nvPr/>
          </p:nvGrpSpPr>
          <p:grpSpPr>
            <a:xfrm>
              <a:off x="5617601" y="4196858"/>
              <a:ext cx="2864412" cy="511762"/>
              <a:chOff x="5274701" y="4711208"/>
              <a:chExt cx="2864412" cy="511762"/>
            </a:xfrm>
          </p:grpSpPr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xmlns="" id="{9E961A95-0BFC-4154-A07B-5DDF3E12CE2A}"/>
                  </a:ext>
                </a:extLst>
              </p:cNvPr>
              <p:cNvSpPr/>
              <p:nvPr/>
            </p:nvSpPr>
            <p:spPr>
              <a:xfrm>
                <a:off x="5274701" y="5120618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타원 194">
                <a:extLst>
                  <a:ext uri="{FF2B5EF4-FFF2-40B4-BE49-F238E27FC236}">
                    <a16:creationId xmlns:a16="http://schemas.microsoft.com/office/drawing/2014/main" xmlns="" id="{CA63AA89-0647-4CBF-AD7A-917D475B1399}"/>
                  </a:ext>
                </a:extLst>
              </p:cNvPr>
              <p:cNvSpPr/>
              <p:nvPr/>
            </p:nvSpPr>
            <p:spPr>
              <a:xfrm>
                <a:off x="5487167" y="503825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타원 195">
                <a:extLst>
                  <a:ext uri="{FF2B5EF4-FFF2-40B4-BE49-F238E27FC236}">
                    <a16:creationId xmlns:a16="http://schemas.microsoft.com/office/drawing/2014/main" xmlns="" id="{2DEF658E-8C43-4C56-A5DB-610CF2051659}"/>
                  </a:ext>
                </a:extLst>
              </p:cNvPr>
              <p:cNvSpPr/>
              <p:nvPr/>
            </p:nvSpPr>
            <p:spPr>
              <a:xfrm>
                <a:off x="5699633" y="497930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타원 196">
                <a:extLst>
                  <a:ext uri="{FF2B5EF4-FFF2-40B4-BE49-F238E27FC236}">
                    <a16:creationId xmlns:a16="http://schemas.microsoft.com/office/drawing/2014/main" xmlns="" id="{F7B8ACA3-1DCF-4D2D-BB10-0629B64E735C}"/>
                  </a:ext>
                </a:extLst>
              </p:cNvPr>
              <p:cNvSpPr/>
              <p:nvPr/>
            </p:nvSpPr>
            <p:spPr>
              <a:xfrm>
                <a:off x="5912099" y="4914760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타원 197">
                <a:extLst>
                  <a:ext uri="{FF2B5EF4-FFF2-40B4-BE49-F238E27FC236}">
                    <a16:creationId xmlns:a16="http://schemas.microsoft.com/office/drawing/2014/main" xmlns="" id="{F0F57093-59B5-4C6F-9321-E33B4FDDCAA9}"/>
                  </a:ext>
                </a:extLst>
              </p:cNvPr>
              <p:cNvSpPr/>
              <p:nvPr/>
            </p:nvSpPr>
            <p:spPr>
              <a:xfrm>
                <a:off x="6124565" y="4938693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타원 198">
                <a:extLst>
                  <a:ext uri="{FF2B5EF4-FFF2-40B4-BE49-F238E27FC236}">
                    <a16:creationId xmlns:a16="http://schemas.microsoft.com/office/drawing/2014/main" xmlns="" id="{6282DE1A-9CFD-4D42-9B67-CD10EC52263A}"/>
                  </a:ext>
                </a:extLst>
              </p:cNvPr>
              <p:cNvSpPr/>
              <p:nvPr/>
            </p:nvSpPr>
            <p:spPr>
              <a:xfrm>
                <a:off x="6337031" y="4989965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타원 199">
                <a:extLst>
                  <a:ext uri="{FF2B5EF4-FFF2-40B4-BE49-F238E27FC236}">
                    <a16:creationId xmlns:a16="http://schemas.microsoft.com/office/drawing/2014/main" xmlns="" id="{119FE38E-4F25-4374-ABFF-1988C60037E8}"/>
                  </a:ext>
                </a:extLst>
              </p:cNvPr>
              <p:cNvSpPr/>
              <p:nvPr/>
            </p:nvSpPr>
            <p:spPr>
              <a:xfrm>
                <a:off x="6549497" y="4970500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타원 200">
                <a:extLst>
                  <a:ext uri="{FF2B5EF4-FFF2-40B4-BE49-F238E27FC236}">
                    <a16:creationId xmlns:a16="http://schemas.microsoft.com/office/drawing/2014/main" xmlns="" id="{4047E3F4-1388-4398-9869-EBA62992265D}"/>
                  </a:ext>
                </a:extLst>
              </p:cNvPr>
              <p:cNvSpPr/>
              <p:nvPr/>
            </p:nvSpPr>
            <p:spPr>
              <a:xfrm>
                <a:off x="6761963" y="493097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타원 201">
                <a:extLst>
                  <a:ext uri="{FF2B5EF4-FFF2-40B4-BE49-F238E27FC236}">
                    <a16:creationId xmlns:a16="http://schemas.microsoft.com/office/drawing/2014/main" xmlns="" id="{CE3E59FB-4B96-4395-9592-02CF772AEA5B}"/>
                  </a:ext>
                </a:extLst>
              </p:cNvPr>
              <p:cNvSpPr/>
              <p:nvPr/>
            </p:nvSpPr>
            <p:spPr>
              <a:xfrm>
                <a:off x="6974429" y="499310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타원 202">
                <a:extLst>
                  <a:ext uri="{FF2B5EF4-FFF2-40B4-BE49-F238E27FC236}">
                    <a16:creationId xmlns:a16="http://schemas.microsoft.com/office/drawing/2014/main" xmlns="" id="{A47294AE-DD11-4CB3-A2DC-2E8199CDEB68}"/>
                  </a:ext>
                </a:extLst>
              </p:cNvPr>
              <p:cNvSpPr/>
              <p:nvPr/>
            </p:nvSpPr>
            <p:spPr>
              <a:xfrm>
                <a:off x="7186895" y="4966619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타원 203">
                <a:extLst>
                  <a:ext uri="{FF2B5EF4-FFF2-40B4-BE49-F238E27FC236}">
                    <a16:creationId xmlns:a16="http://schemas.microsoft.com/office/drawing/2014/main" xmlns="" id="{DB01DBB2-2FE0-443D-A608-54380A27DB4D}"/>
                  </a:ext>
                </a:extLst>
              </p:cNvPr>
              <p:cNvSpPr/>
              <p:nvPr/>
            </p:nvSpPr>
            <p:spPr>
              <a:xfrm>
                <a:off x="7399361" y="481580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타원 204">
                <a:extLst>
                  <a:ext uri="{FF2B5EF4-FFF2-40B4-BE49-F238E27FC236}">
                    <a16:creationId xmlns:a16="http://schemas.microsoft.com/office/drawing/2014/main" xmlns="" id="{A3836C5C-80B4-42D7-8552-8CF0991AC3B2}"/>
                  </a:ext>
                </a:extLst>
              </p:cNvPr>
              <p:cNvSpPr/>
              <p:nvPr/>
            </p:nvSpPr>
            <p:spPr>
              <a:xfrm>
                <a:off x="7611827" y="4807429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xmlns="" id="{ACBEFD65-22DF-4B49-B332-96BE72058437}"/>
                  </a:ext>
                </a:extLst>
              </p:cNvPr>
              <p:cNvSpPr/>
              <p:nvPr/>
            </p:nvSpPr>
            <p:spPr>
              <a:xfrm>
                <a:off x="7824293" y="4722489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xmlns="" id="{7420A769-084B-4E92-8527-8723C56A1815}"/>
                  </a:ext>
                </a:extLst>
              </p:cNvPr>
              <p:cNvSpPr/>
              <p:nvPr/>
            </p:nvSpPr>
            <p:spPr>
              <a:xfrm>
                <a:off x="8036761" y="4711208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4B6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3">
              <a:extLst>
                <a:ext uri="{FF2B5EF4-FFF2-40B4-BE49-F238E27FC236}">
                  <a16:creationId xmlns:a16="http://schemas.microsoft.com/office/drawing/2014/main" xmlns="" id="{3CF4DE88-6ED6-47C5-994F-23F4DD8A8589}"/>
                </a:ext>
              </a:extLst>
            </p:cNvPr>
            <p:cNvGrpSpPr/>
            <p:nvPr/>
          </p:nvGrpSpPr>
          <p:grpSpPr>
            <a:xfrm>
              <a:off x="5617601" y="3311033"/>
              <a:ext cx="2864412" cy="1054687"/>
              <a:chOff x="5274701" y="4168283"/>
              <a:chExt cx="2864412" cy="1054687"/>
            </a:xfrm>
          </p:grpSpPr>
          <p:sp>
            <p:nvSpPr>
              <p:cNvPr id="180" name="타원 179">
                <a:extLst>
                  <a:ext uri="{FF2B5EF4-FFF2-40B4-BE49-F238E27FC236}">
                    <a16:creationId xmlns:a16="http://schemas.microsoft.com/office/drawing/2014/main" xmlns="" id="{75435316-4DE3-4649-8157-A352B4D740E7}"/>
                  </a:ext>
                </a:extLst>
              </p:cNvPr>
              <p:cNvSpPr/>
              <p:nvPr/>
            </p:nvSpPr>
            <p:spPr>
              <a:xfrm>
                <a:off x="5274701" y="5120618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타원 180">
                <a:extLst>
                  <a:ext uri="{FF2B5EF4-FFF2-40B4-BE49-F238E27FC236}">
                    <a16:creationId xmlns:a16="http://schemas.microsoft.com/office/drawing/2014/main" xmlns="" id="{DD3B44AB-0F96-4962-B81F-C31621A0F1A9}"/>
                  </a:ext>
                </a:extLst>
              </p:cNvPr>
              <p:cNvSpPr/>
              <p:nvPr/>
            </p:nvSpPr>
            <p:spPr>
              <a:xfrm>
                <a:off x="5487167" y="503825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>
                <a:extLst>
                  <a:ext uri="{FF2B5EF4-FFF2-40B4-BE49-F238E27FC236}">
                    <a16:creationId xmlns:a16="http://schemas.microsoft.com/office/drawing/2014/main" xmlns="" id="{D7E0C5D2-0CCE-4EBE-88BC-7B12ED5F1281}"/>
                  </a:ext>
                </a:extLst>
              </p:cNvPr>
              <p:cNvSpPr/>
              <p:nvPr/>
            </p:nvSpPr>
            <p:spPr>
              <a:xfrm>
                <a:off x="5699633" y="4955488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타원 182">
                <a:extLst>
                  <a:ext uri="{FF2B5EF4-FFF2-40B4-BE49-F238E27FC236}">
                    <a16:creationId xmlns:a16="http://schemas.microsoft.com/office/drawing/2014/main" xmlns="" id="{5B46C3F2-07E9-437F-95A3-CE4931A04932}"/>
                  </a:ext>
                </a:extLst>
              </p:cNvPr>
              <p:cNvSpPr/>
              <p:nvPr/>
            </p:nvSpPr>
            <p:spPr>
              <a:xfrm>
                <a:off x="5912099" y="4871897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>
                <a:extLst>
                  <a:ext uri="{FF2B5EF4-FFF2-40B4-BE49-F238E27FC236}">
                    <a16:creationId xmlns:a16="http://schemas.microsoft.com/office/drawing/2014/main" xmlns="" id="{A4E45AA0-5077-43A5-BA9F-1255014C1B60}"/>
                  </a:ext>
                </a:extLst>
              </p:cNvPr>
              <p:cNvSpPr/>
              <p:nvPr/>
            </p:nvSpPr>
            <p:spPr>
              <a:xfrm>
                <a:off x="6124565" y="4762480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>
                <a:extLst>
                  <a:ext uri="{FF2B5EF4-FFF2-40B4-BE49-F238E27FC236}">
                    <a16:creationId xmlns:a16="http://schemas.microsoft.com/office/drawing/2014/main" xmlns="" id="{28DC4B63-7B90-444D-A4FA-EF4C40B367CB}"/>
                  </a:ext>
                </a:extLst>
              </p:cNvPr>
              <p:cNvSpPr/>
              <p:nvPr/>
            </p:nvSpPr>
            <p:spPr>
              <a:xfrm>
                <a:off x="6337031" y="4656590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타원 185">
                <a:extLst>
                  <a:ext uri="{FF2B5EF4-FFF2-40B4-BE49-F238E27FC236}">
                    <a16:creationId xmlns:a16="http://schemas.microsoft.com/office/drawing/2014/main" xmlns="" id="{58E1E3FB-1657-4AE7-80DB-8D0E5B8D2063}"/>
                  </a:ext>
                </a:extLst>
              </p:cNvPr>
              <p:cNvSpPr/>
              <p:nvPr/>
            </p:nvSpPr>
            <p:spPr>
              <a:xfrm>
                <a:off x="6549497" y="4675225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타원 186">
                <a:extLst>
                  <a:ext uri="{FF2B5EF4-FFF2-40B4-BE49-F238E27FC236}">
                    <a16:creationId xmlns:a16="http://schemas.microsoft.com/office/drawing/2014/main" xmlns="" id="{D1006C1C-8696-45EB-930F-8CBEAFF6DEE3}"/>
                  </a:ext>
                </a:extLst>
              </p:cNvPr>
              <p:cNvSpPr/>
              <p:nvPr/>
            </p:nvSpPr>
            <p:spPr>
              <a:xfrm>
                <a:off x="6761963" y="460712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타원 187">
                <a:extLst>
                  <a:ext uri="{FF2B5EF4-FFF2-40B4-BE49-F238E27FC236}">
                    <a16:creationId xmlns:a16="http://schemas.microsoft.com/office/drawing/2014/main" xmlns="" id="{86ECFB98-043A-4468-B755-58DE97501FCD}"/>
                  </a:ext>
                </a:extLst>
              </p:cNvPr>
              <p:cNvSpPr/>
              <p:nvPr/>
            </p:nvSpPr>
            <p:spPr>
              <a:xfrm>
                <a:off x="6974429" y="449780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타원 188">
                <a:extLst>
                  <a:ext uri="{FF2B5EF4-FFF2-40B4-BE49-F238E27FC236}">
                    <a16:creationId xmlns:a16="http://schemas.microsoft.com/office/drawing/2014/main" xmlns="" id="{1AFFB085-B324-490A-ACA4-CF65220656B4}"/>
                  </a:ext>
                </a:extLst>
              </p:cNvPr>
              <p:cNvSpPr/>
              <p:nvPr/>
            </p:nvSpPr>
            <p:spPr>
              <a:xfrm>
                <a:off x="7186895" y="4366544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xmlns="" id="{5703D592-F241-410D-8BE0-321C4F91B68F}"/>
                  </a:ext>
                </a:extLst>
              </p:cNvPr>
              <p:cNvSpPr/>
              <p:nvPr/>
            </p:nvSpPr>
            <p:spPr>
              <a:xfrm>
                <a:off x="7399361" y="4301451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xmlns="" id="{A6963996-CE5D-4A72-9A04-D4AC9FC8DC5D}"/>
                  </a:ext>
                </a:extLst>
              </p:cNvPr>
              <p:cNvSpPr/>
              <p:nvPr/>
            </p:nvSpPr>
            <p:spPr>
              <a:xfrm>
                <a:off x="7611827" y="4240692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xmlns="" id="{59C95313-717B-4CE4-8C63-6C0941A99803}"/>
                  </a:ext>
                </a:extLst>
              </p:cNvPr>
              <p:cNvSpPr/>
              <p:nvPr/>
            </p:nvSpPr>
            <p:spPr>
              <a:xfrm>
                <a:off x="7824293" y="4198614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xmlns="" id="{2BDF389B-05DB-42F6-975B-5DB82A1A6B7B}"/>
                  </a:ext>
                </a:extLst>
              </p:cNvPr>
              <p:cNvSpPr/>
              <p:nvPr/>
            </p:nvSpPr>
            <p:spPr>
              <a:xfrm>
                <a:off x="8036761" y="4168283"/>
                <a:ext cx="102352" cy="1023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59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그룹 221"/>
          <p:cNvGrpSpPr/>
          <p:nvPr/>
        </p:nvGrpSpPr>
        <p:grpSpPr>
          <a:xfrm>
            <a:off x="5428978" y="2080083"/>
            <a:ext cx="2042915" cy="1805041"/>
            <a:chOff x="5699485" y="2936875"/>
            <a:chExt cx="2144706" cy="2526500"/>
          </a:xfrm>
        </p:grpSpPr>
        <p:sp>
          <p:nvSpPr>
            <p:cNvPr id="223" name="AutoShape 14"/>
            <p:cNvSpPr>
              <a:spLocks/>
            </p:cNvSpPr>
            <p:nvPr/>
          </p:nvSpPr>
          <p:spPr bwMode="auto">
            <a:xfrm>
              <a:off x="5699485" y="4290322"/>
              <a:ext cx="2144706" cy="1173053"/>
            </a:xfrm>
            <a:custGeom>
              <a:avLst/>
              <a:gdLst>
                <a:gd name="T0" fmla="*/ 0 w 21457"/>
                <a:gd name="T1" fmla="*/ 0 h 21600"/>
                <a:gd name="T2" fmla="*/ 0 w 21457"/>
                <a:gd name="T3" fmla="*/ 22 h 21600"/>
                <a:gd name="T4" fmla="*/ 39 w 21457"/>
                <a:gd name="T5" fmla="*/ 26 h 21600"/>
                <a:gd name="T6" fmla="*/ 531 w 21457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7" h="21600">
                  <a:moveTo>
                    <a:pt x="3" y="0"/>
                  </a:moveTo>
                  <a:lnTo>
                    <a:pt x="3" y="18531"/>
                  </a:lnTo>
                  <a:cubicBezTo>
                    <a:pt x="3" y="18531"/>
                    <a:pt x="-143" y="21600"/>
                    <a:pt x="1568" y="21600"/>
                  </a:cubicBezTo>
                  <a:cubicBezTo>
                    <a:pt x="3279" y="21600"/>
                    <a:pt x="21457" y="21585"/>
                    <a:pt x="21457" y="21585"/>
                  </a:cubicBezTo>
                </a:path>
              </a:pathLst>
            </a:custGeom>
            <a:noFill/>
            <a:ln w="3175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700" dirty="0">
                <a:latin typeface="Roboto Light"/>
              </a:endParaRPr>
            </a:p>
          </p:txBody>
        </p:sp>
        <p:cxnSp>
          <p:nvCxnSpPr>
            <p:cNvPr id="224" name="직선 연결선 223"/>
            <p:cNvCxnSpPr/>
            <p:nvPr/>
          </p:nvCxnSpPr>
          <p:spPr>
            <a:xfrm flipV="1">
              <a:off x="5704856" y="2936875"/>
              <a:ext cx="0" cy="152120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224"/>
          <p:cNvGrpSpPr/>
          <p:nvPr/>
        </p:nvGrpSpPr>
        <p:grpSpPr>
          <a:xfrm flipH="1">
            <a:off x="5935798" y="2074767"/>
            <a:ext cx="2042915" cy="1809577"/>
            <a:chOff x="5699485" y="2930525"/>
            <a:chExt cx="2144706" cy="2532850"/>
          </a:xfrm>
        </p:grpSpPr>
        <p:sp>
          <p:nvSpPr>
            <p:cNvPr id="226" name="AutoShape 14"/>
            <p:cNvSpPr>
              <a:spLocks/>
            </p:cNvSpPr>
            <p:nvPr/>
          </p:nvSpPr>
          <p:spPr bwMode="auto">
            <a:xfrm>
              <a:off x="5699485" y="4290322"/>
              <a:ext cx="2144706" cy="1173053"/>
            </a:xfrm>
            <a:custGeom>
              <a:avLst/>
              <a:gdLst>
                <a:gd name="T0" fmla="*/ 0 w 21457"/>
                <a:gd name="T1" fmla="*/ 0 h 21600"/>
                <a:gd name="T2" fmla="*/ 0 w 21457"/>
                <a:gd name="T3" fmla="*/ 22 h 21600"/>
                <a:gd name="T4" fmla="*/ 39 w 21457"/>
                <a:gd name="T5" fmla="*/ 26 h 21600"/>
                <a:gd name="T6" fmla="*/ 531 w 21457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7" h="21600">
                  <a:moveTo>
                    <a:pt x="3" y="0"/>
                  </a:moveTo>
                  <a:lnTo>
                    <a:pt x="3" y="18531"/>
                  </a:lnTo>
                  <a:cubicBezTo>
                    <a:pt x="3" y="18531"/>
                    <a:pt x="-143" y="21600"/>
                    <a:pt x="1568" y="21600"/>
                  </a:cubicBezTo>
                  <a:cubicBezTo>
                    <a:pt x="3279" y="21600"/>
                    <a:pt x="21457" y="21585"/>
                    <a:pt x="21457" y="21585"/>
                  </a:cubicBezTo>
                </a:path>
              </a:pathLst>
            </a:custGeom>
            <a:noFill/>
            <a:ln w="3175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700" dirty="0">
                <a:latin typeface="Roboto Light"/>
              </a:endParaRPr>
            </a:p>
          </p:txBody>
        </p:sp>
        <p:cxnSp>
          <p:nvCxnSpPr>
            <p:cNvPr id="227" name="직선 연결선 226"/>
            <p:cNvCxnSpPr/>
            <p:nvPr/>
          </p:nvCxnSpPr>
          <p:spPr>
            <a:xfrm flipV="1">
              <a:off x="5701681" y="2930525"/>
              <a:ext cx="0" cy="152120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67">
            <a:extLst>
              <a:ext uri="{FF2B5EF4-FFF2-40B4-BE49-F238E27FC236}">
                <a16:creationId xmlns:a16="http://schemas.microsoft.com/office/drawing/2014/main" xmlns="" id="{76181264-87F8-4680-945C-F91D89E3C2E5}"/>
              </a:ext>
            </a:extLst>
          </p:cNvPr>
          <p:cNvSpPr txBox="1"/>
          <p:nvPr/>
        </p:nvSpPr>
        <p:spPr>
          <a:xfrm>
            <a:off x="5062284" y="4337262"/>
            <a:ext cx="3330772" cy="687927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28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Ratio of </a:t>
            </a:r>
            <a:r>
              <a:rPr lang="en-US" altLang="ko-KR" sz="1200" b="1" spc="-128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Agricultural </a:t>
            </a: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Income </a:t>
            </a:r>
            <a:r>
              <a:rPr lang="en-US" altLang="ko-KR" sz="1200" b="1" spc="-128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1" spc="-128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</a:t>
            </a:r>
            <a:r>
              <a:rPr lang="en-US" altLang="ko-KR" sz="1200" b="1" spc="-128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 </a:t>
            </a: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Urban Worker’s Income</a:t>
            </a:r>
            <a:r>
              <a:rPr lang="ko-KR" altLang="en-US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</a:p>
          <a:p>
            <a:pPr algn="ctr">
              <a:lnSpc>
                <a:spcPct val="130000"/>
              </a:lnSpc>
            </a:pP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(‘05)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76.4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%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(’17)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63.5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%</a:t>
            </a:r>
          </a:p>
        </p:txBody>
      </p:sp>
      <p:sp>
        <p:nvSpPr>
          <p:cNvPr id="146" name="타원 145"/>
          <p:cNvSpPr/>
          <p:nvPr/>
        </p:nvSpPr>
        <p:spPr>
          <a:xfrm>
            <a:off x="5577758" y="4450532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520034" y="1541046"/>
            <a:ext cx="4227019" cy="2939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Farm Household Income &amp;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Agricultural Income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9" name="TextBox 67">
            <a:extLst>
              <a:ext uri="{FF2B5EF4-FFF2-40B4-BE49-F238E27FC236}">
                <a16:creationId xmlns:a16="http://schemas.microsoft.com/office/drawing/2014/main" xmlns="" id="{76181264-87F8-4680-945C-F91D89E3C2E5}"/>
              </a:ext>
            </a:extLst>
          </p:cNvPr>
          <p:cNvSpPr txBox="1"/>
          <p:nvPr/>
        </p:nvSpPr>
        <p:spPr>
          <a:xfrm>
            <a:off x="1046507" y="4349164"/>
            <a:ext cx="3216461" cy="772246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Agroforestry Proportion in</a:t>
            </a:r>
            <a:r>
              <a:rPr lang="ko-KR" altLang="en-US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GDP  </a:t>
            </a:r>
          </a:p>
          <a:p>
            <a:pPr algn="ctr">
              <a:lnSpc>
                <a:spcPct val="130000"/>
              </a:lnSpc>
            </a:pP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(‘95)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5.4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%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(’17)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1.9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%</a:t>
            </a:r>
          </a:p>
          <a:p>
            <a:pPr algn="ctr">
              <a:lnSpc>
                <a:spcPct val="130000"/>
              </a:lnSpc>
            </a:pPr>
            <a:endParaRPr lang="en-US" altLang="ko-KR" sz="1200" b="1" spc="-12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9" name="타원 228"/>
          <p:cNvSpPr/>
          <p:nvPr/>
        </p:nvSpPr>
        <p:spPr>
          <a:xfrm>
            <a:off x="1050571" y="4462433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30" name="직사각형 229"/>
          <p:cNvSpPr/>
          <p:nvPr/>
        </p:nvSpPr>
        <p:spPr>
          <a:xfrm>
            <a:off x="919717" y="1838883"/>
            <a:ext cx="3330772" cy="2399947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1585034" y="2870653"/>
            <a:ext cx="2134867" cy="2112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32" name="양쪽 모서리가 둥근 사각형 231"/>
          <p:cNvSpPr/>
          <p:nvPr/>
        </p:nvSpPr>
        <p:spPr>
          <a:xfrm>
            <a:off x="934435" y="1479249"/>
            <a:ext cx="3318068" cy="3596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2225892" y="1950787"/>
            <a:ext cx="713737" cy="1923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34" name="TextBox 233"/>
          <p:cNvSpPr txBox="1"/>
          <p:nvPr/>
        </p:nvSpPr>
        <p:spPr>
          <a:xfrm>
            <a:off x="503659" y="1533881"/>
            <a:ext cx="4045496" cy="2939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Agroforestry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Output and Proportion in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GDP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7" name="AutoShape 14"/>
          <p:cNvSpPr>
            <a:spLocks/>
          </p:cNvSpPr>
          <p:nvPr/>
        </p:nvSpPr>
        <p:spPr bwMode="auto">
          <a:xfrm>
            <a:off x="1466799" y="3133242"/>
            <a:ext cx="2142514" cy="838080"/>
          </a:xfrm>
          <a:custGeom>
            <a:avLst/>
            <a:gdLst>
              <a:gd name="T0" fmla="*/ 0 w 21457"/>
              <a:gd name="T1" fmla="*/ 0 h 21600"/>
              <a:gd name="T2" fmla="*/ 0 w 21457"/>
              <a:gd name="T3" fmla="*/ 22 h 21600"/>
              <a:gd name="T4" fmla="*/ 39 w 21457"/>
              <a:gd name="T5" fmla="*/ 26 h 21600"/>
              <a:gd name="T6" fmla="*/ 531 w 21457"/>
              <a:gd name="T7" fmla="*/ 2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7" h="21600">
                <a:moveTo>
                  <a:pt x="3" y="0"/>
                </a:moveTo>
                <a:lnTo>
                  <a:pt x="3" y="18531"/>
                </a:lnTo>
                <a:cubicBezTo>
                  <a:pt x="3" y="18531"/>
                  <a:pt x="-143" y="21600"/>
                  <a:pt x="1568" y="21600"/>
                </a:cubicBezTo>
                <a:cubicBezTo>
                  <a:pt x="3279" y="21600"/>
                  <a:pt x="21457" y="21585"/>
                  <a:pt x="21457" y="21585"/>
                </a:cubicBezTo>
              </a:path>
            </a:pathLst>
          </a:custGeom>
          <a:noFill/>
          <a:ln w="3175" cap="flat">
            <a:solidFill>
              <a:srgbClr val="CDCCC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38" name="Rectangle 50"/>
          <p:cNvSpPr>
            <a:spLocks/>
          </p:cNvSpPr>
          <p:nvPr/>
        </p:nvSpPr>
        <p:spPr bwMode="auto">
          <a:xfrm>
            <a:off x="1758625" y="4046394"/>
            <a:ext cx="25648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>
                <a:latin typeface="+mj-ea"/>
                <a:ea typeface="+mj-ea"/>
                <a:cs typeface="Roboto Regular"/>
                <a:sym typeface="Source Sans Pro Bold" charset="0"/>
              </a:rPr>
              <a:t>1995</a:t>
            </a:r>
            <a:endParaRPr lang="en-US" sz="700" dirty="0">
              <a:latin typeface="+mj-ea"/>
              <a:ea typeface="+mj-ea"/>
              <a:cs typeface="Roboto Regular"/>
              <a:sym typeface="Source Sans Pro" charset="0"/>
            </a:endParaRPr>
          </a:p>
        </p:txBody>
      </p:sp>
      <p:sp>
        <p:nvSpPr>
          <p:cNvPr id="239" name="Rectangle 52"/>
          <p:cNvSpPr>
            <a:spLocks/>
          </p:cNvSpPr>
          <p:nvPr/>
        </p:nvSpPr>
        <p:spPr bwMode="auto">
          <a:xfrm>
            <a:off x="2433454" y="4046394"/>
            <a:ext cx="25648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>
                <a:latin typeface="+mj-ea"/>
                <a:ea typeface="+mj-ea"/>
                <a:cs typeface="Roboto Regular"/>
                <a:sym typeface="Source Sans Pro Bold" charset="0"/>
              </a:rPr>
              <a:t>2005</a:t>
            </a:r>
            <a:endParaRPr lang="en-US" sz="700" dirty="0">
              <a:latin typeface="+mj-ea"/>
              <a:ea typeface="+mj-ea"/>
              <a:cs typeface="Roboto Regular"/>
              <a:sym typeface="Source Sans Pro" charset="0"/>
            </a:endParaRPr>
          </a:p>
        </p:txBody>
      </p:sp>
      <p:sp>
        <p:nvSpPr>
          <p:cNvPr id="240" name="Rectangle 54"/>
          <p:cNvSpPr>
            <a:spLocks/>
          </p:cNvSpPr>
          <p:nvPr/>
        </p:nvSpPr>
        <p:spPr bwMode="auto">
          <a:xfrm>
            <a:off x="3119585" y="4046394"/>
            <a:ext cx="25648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>
                <a:latin typeface="+mj-ea"/>
                <a:ea typeface="+mj-ea"/>
                <a:cs typeface="Roboto Regular"/>
                <a:sym typeface="Source Sans Pro Bold" charset="0"/>
              </a:rPr>
              <a:t>2017</a:t>
            </a:r>
            <a:endParaRPr lang="en-US" sz="700" dirty="0">
              <a:latin typeface="+mj-ea"/>
              <a:ea typeface="+mj-ea"/>
              <a:cs typeface="Roboto Regular"/>
              <a:sym typeface="Source Sans Pro" charset="0"/>
            </a:endParaRPr>
          </a:p>
        </p:txBody>
      </p:sp>
      <p:cxnSp>
        <p:nvCxnSpPr>
          <p:cNvPr id="241" name="직선 연결선 240"/>
          <p:cNvCxnSpPr/>
          <p:nvPr/>
        </p:nvCxnSpPr>
        <p:spPr>
          <a:xfrm flipV="1">
            <a:off x="1471915" y="2161744"/>
            <a:ext cx="0" cy="10868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1466135" y="3869570"/>
            <a:ext cx="2057107" cy="0"/>
          </a:xfrm>
          <a:prstGeom prst="line">
            <a:avLst/>
          </a:prstGeom>
          <a:noFill/>
          <a:ln w="3175">
            <a:solidFill>
              <a:srgbClr val="E6E5E5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43" name="Line 10"/>
          <p:cNvSpPr>
            <a:spLocks noChangeShapeType="1"/>
          </p:cNvSpPr>
          <p:nvPr/>
        </p:nvSpPr>
        <p:spPr bwMode="auto">
          <a:xfrm>
            <a:off x="1466618" y="3714511"/>
            <a:ext cx="2057107" cy="234"/>
          </a:xfrm>
          <a:prstGeom prst="line">
            <a:avLst/>
          </a:prstGeom>
          <a:noFill/>
          <a:ln w="3175">
            <a:solidFill>
              <a:srgbClr val="E6E5E5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44" name="Line 11"/>
          <p:cNvSpPr>
            <a:spLocks noChangeShapeType="1"/>
          </p:cNvSpPr>
          <p:nvPr/>
        </p:nvSpPr>
        <p:spPr bwMode="auto">
          <a:xfrm>
            <a:off x="1466618" y="3552118"/>
            <a:ext cx="2057107" cy="0"/>
          </a:xfrm>
          <a:prstGeom prst="line">
            <a:avLst/>
          </a:prstGeom>
          <a:noFill/>
          <a:ln w="3175">
            <a:solidFill>
              <a:srgbClr val="E6E5E5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45" name="Line 12"/>
          <p:cNvSpPr>
            <a:spLocks noChangeShapeType="1"/>
          </p:cNvSpPr>
          <p:nvPr/>
        </p:nvSpPr>
        <p:spPr bwMode="auto">
          <a:xfrm>
            <a:off x="1466618" y="3390176"/>
            <a:ext cx="2057107" cy="0"/>
          </a:xfrm>
          <a:prstGeom prst="line">
            <a:avLst/>
          </a:prstGeom>
          <a:noFill/>
          <a:ln w="3175">
            <a:solidFill>
              <a:srgbClr val="E6E5E5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46" name="Line 13"/>
          <p:cNvSpPr>
            <a:spLocks noChangeShapeType="1"/>
          </p:cNvSpPr>
          <p:nvPr/>
        </p:nvSpPr>
        <p:spPr bwMode="auto">
          <a:xfrm>
            <a:off x="1466618" y="3227473"/>
            <a:ext cx="2057107" cy="0"/>
          </a:xfrm>
          <a:prstGeom prst="line">
            <a:avLst/>
          </a:prstGeom>
          <a:noFill/>
          <a:ln w="3175">
            <a:solidFill>
              <a:srgbClr val="E6E5E5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48" name="타원 247"/>
          <p:cNvSpPr/>
          <p:nvPr/>
        </p:nvSpPr>
        <p:spPr>
          <a:xfrm>
            <a:off x="1795723" y="2425105"/>
            <a:ext cx="68620" cy="51468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280" name="타원 279"/>
          <p:cNvSpPr/>
          <p:nvPr/>
        </p:nvSpPr>
        <p:spPr>
          <a:xfrm>
            <a:off x="2501601" y="2598727"/>
            <a:ext cx="68620" cy="51468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81" name="타원 280"/>
          <p:cNvSpPr/>
          <p:nvPr/>
        </p:nvSpPr>
        <p:spPr>
          <a:xfrm>
            <a:off x="3185661" y="2711273"/>
            <a:ext cx="68620" cy="51468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82" name="TextBox 281"/>
          <p:cNvSpPr txBox="1"/>
          <p:nvPr/>
        </p:nvSpPr>
        <p:spPr>
          <a:xfrm>
            <a:off x="1953585" y="2885734"/>
            <a:ext cx="1157568" cy="386306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2A4AA0"/>
                </a:solidFill>
              </a:rPr>
              <a:t>Agroforestry Output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2012237" y="1942920"/>
            <a:ext cx="1131685" cy="23241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2A4AA0"/>
                </a:solidFill>
              </a:rPr>
              <a:t>GDP Proportion</a:t>
            </a:r>
            <a:endParaRPr lang="ko-KR" altLang="en-US" sz="1000" b="1" dirty="0">
              <a:solidFill>
                <a:srgbClr val="2A4AA0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2384218" y="3464261"/>
            <a:ext cx="363955" cy="506939"/>
          </a:xfrm>
          <a:prstGeom prst="rect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85" name="직사각형 284"/>
          <p:cNvSpPr/>
          <p:nvPr/>
        </p:nvSpPr>
        <p:spPr>
          <a:xfrm>
            <a:off x="1711017" y="3576855"/>
            <a:ext cx="363955" cy="394346"/>
          </a:xfrm>
          <a:prstGeom prst="rect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86" name="직사각형 285"/>
          <p:cNvSpPr/>
          <p:nvPr/>
        </p:nvSpPr>
        <p:spPr>
          <a:xfrm>
            <a:off x="3071977" y="3202873"/>
            <a:ext cx="363955" cy="768327"/>
          </a:xfrm>
          <a:prstGeom prst="rect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n-US" altLang="ko-KR" dirty="0"/>
              <a:t>  </a:t>
            </a:r>
            <a:endParaRPr lang="ko-KR" altLang="en-US" sz="500" dirty="0"/>
          </a:p>
        </p:txBody>
      </p:sp>
      <p:sp>
        <p:nvSpPr>
          <p:cNvPr id="287" name="자유형 286"/>
          <p:cNvSpPr/>
          <p:nvPr/>
        </p:nvSpPr>
        <p:spPr>
          <a:xfrm>
            <a:off x="1823665" y="2458900"/>
            <a:ext cx="1394207" cy="274471"/>
          </a:xfrm>
          <a:custGeom>
            <a:avLst/>
            <a:gdLst>
              <a:gd name="connsiteX0" fmla="*/ 0 w 1463675"/>
              <a:gd name="connsiteY0" fmla="*/ 0 h 384175"/>
              <a:gd name="connsiteX1" fmla="*/ 758825 w 1463675"/>
              <a:gd name="connsiteY1" fmla="*/ 238125 h 384175"/>
              <a:gd name="connsiteX2" fmla="*/ 1463675 w 1463675"/>
              <a:gd name="connsiteY2" fmla="*/ 3841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675" h="384175">
                <a:moveTo>
                  <a:pt x="0" y="0"/>
                </a:moveTo>
                <a:lnTo>
                  <a:pt x="758825" y="238125"/>
                </a:lnTo>
                <a:lnTo>
                  <a:pt x="1463675" y="384175"/>
                </a:lnTo>
              </a:path>
            </a:pathLst>
          </a:custGeom>
          <a:noFill/>
          <a:ln w="3175">
            <a:solidFill>
              <a:srgbClr val="2A4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3013731" y="3555908"/>
            <a:ext cx="445599" cy="263195"/>
          </a:xfrm>
          <a:prstGeom prst="rect">
            <a:avLst/>
          </a:prstGeom>
        </p:spPr>
        <p:txBody>
          <a:bodyPr wrap="none" lIns="77770" tIns="38885" rIns="77770" bIns="38885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50.6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2330723" y="3562137"/>
            <a:ext cx="445599" cy="263195"/>
          </a:xfrm>
          <a:prstGeom prst="rect">
            <a:avLst/>
          </a:prstGeom>
        </p:spPr>
        <p:txBody>
          <a:bodyPr wrap="none" lIns="77770" tIns="38885" rIns="77770" bIns="38885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36.3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1659658" y="3572785"/>
            <a:ext cx="445599" cy="263195"/>
          </a:xfrm>
          <a:prstGeom prst="rect">
            <a:avLst/>
          </a:prstGeom>
        </p:spPr>
        <p:txBody>
          <a:bodyPr wrap="none" lIns="77770" tIns="38885" rIns="77770" bIns="38885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27.3</a:t>
            </a:r>
          </a:p>
        </p:txBody>
      </p:sp>
      <p:sp>
        <p:nvSpPr>
          <p:cNvPr id="291" name="Rectangle 17"/>
          <p:cNvSpPr>
            <a:spLocks/>
          </p:cNvSpPr>
          <p:nvPr/>
        </p:nvSpPr>
        <p:spPr bwMode="auto">
          <a:xfrm>
            <a:off x="1224793" y="3476456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000" dirty="0">
                <a:latin typeface="+mj-ea"/>
                <a:ea typeface="+mj-ea"/>
                <a:cs typeface="Roboto Regular"/>
                <a:sym typeface="Source Sans Pro Bold" charset="0"/>
              </a:rPr>
              <a:t>30</a:t>
            </a:r>
          </a:p>
        </p:txBody>
      </p:sp>
      <p:sp>
        <p:nvSpPr>
          <p:cNvPr id="292" name="Rectangle 19"/>
          <p:cNvSpPr>
            <a:spLocks/>
          </p:cNvSpPr>
          <p:nvPr/>
        </p:nvSpPr>
        <p:spPr bwMode="auto">
          <a:xfrm>
            <a:off x="1221426" y="3190451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000" dirty="0">
                <a:latin typeface="+mj-ea"/>
                <a:ea typeface="+mj-ea"/>
                <a:cs typeface="Roboto Regular"/>
                <a:sym typeface="Source Sans Pro Bold" charset="0"/>
              </a:rPr>
              <a:t>50</a:t>
            </a:r>
          </a:p>
        </p:txBody>
      </p:sp>
      <p:sp>
        <p:nvSpPr>
          <p:cNvPr id="293" name="Rectangle 15"/>
          <p:cNvSpPr>
            <a:spLocks/>
          </p:cNvSpPr>
          <p:nvPr/>
        </p:nvSpPr>
        <p:spPr bwMode="auto">
          <a:xfrm>
            <a:off x="1215720" y="3799045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000" dirty="0">
                <a:latin typeface="+mj-ea"/>
                <a:ea typeface="+mj-ea"/>
                <a:cs typeface="Roboto Regular"/>
                <a:sym typeface="Source Sans Pro Bold" charset="0"/>
              </a:rPr>
              <a:t>10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2A1122F5-DE09-44E8-A25F-B252E09FF7C1}"/>
              </a:ext>
            </a:extLst>
          </p:cNvPr>
          <p:cNvSpPr txBox="1"/>
          <p:nvPr/>
        </p:nvSpPr>
        <p:spPr>
          <a:xfrm>
            <a:off x="3027734" y="2528538"/>
            <a:ext cx="447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0"/>
            <a:r>
              <a:rPr lang="en-US" altLang="ko-KR" sz="1200" b="1" spc="-43" dirty="0">
                <a:ln>
                  <a:solidFill>
                    <a:srgbClr val="70AF37">
                      <a:alpha val="0"/>
                    </a:srgb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1.9%</a:t>
            </a:r>
            <a:endParaRPr lang="ko-KR" altLang="en-US" sz="1200" b="1" spc="-43" dirty="0">
              <a:ln>
                <a:solidFill>
                  <a:srgbClr val="70AF37">
                    <a:alpha val="0"/>
                  </a:srgbClr>
                </a:solidFill>
              </a:ln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2A1122F5-DE09-44E8-A25F-B252E09FF7C1}"/>
              </a:ext>
            </a:extLst>
          </p:cNvPr>
          <p:cNvSpPr txBox="1"/>
          <p:nvPr/>
        </p:nvSpPr>
        <p:spPr>
          <a:xfrm>
            <a:off x="2320046" y="2406046"/>
            <a:ext cx="447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0"/>
            <a:r>
              <a:rPr lang="en-US" altLang="ko-KR" sz="1200" spc="-43" dirty="0">
                <a:ln>
                  <a:solidFill>
                    <a:srgbClr val="70AF37">
                      <a:alpha val="0"/>
                    </a:srgbClr>
                  </a:solidFill>
                </a:ln>
                <a:latin typeface="+mj-ea"/>
                <a:ea typeface="+mj-ea"/>
              </a:rPr>
              <a:t>2.9%</a:t>
            </a:r>
            <a:endParaRPr lang="ko-KR" altLang="en-US" sz="1200" spc="-43" dirty="0">
              <a:ln>
                <a:solidFill>
                  <a:srgbClr val="70AF37">
                    <a:alpha val="0"/>
                  </a:srgbClr>
                </a:solidFill>
              </a:ln>
              <a:latin typeface="+mj-ea"/>
              <a:ea typeface="+mj-ea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2A1122F5-DE09-44E8-A25F-B252E09FF7C1}"/>
              </a:ext>
            </a:extLst>
          </p:cNvPr>
          <p:cNvSpPr txBox="1"/>
          <p:nvPr/>
        </p:nvSpPr>
        <p:spPr>
          <a:xfrm>
            <a:off x="1621430" y="2242725"/>
            <a:ext cx="447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0"/>
            <a:r>
              <a:rPr lang="en-US" altLang="ko-KR" sz="1200" spc="-43" dirty="0">
                <a:ln>
                  <a:solidFill>
                    <a:srgbClr val="70AF37">
                      <a:alpha val="0"/>
                    </a:srgbClr>
                  </a:solidFill>
                </a:ln>
                <a:latin typeface="+mj-ea"/>
                <a:ea typeface="+mj-ea"/>
              </a:rPr>
              <a:t>5.4%</a:t>
            </a:r>
            <a:endParaRPr lang="ko-KR" altLang="en-US" sz="1200" spc="-43" dirty="0">
              <a:ln>
                <a:solidFill>
                  <a:srgbClr val="70AF37">
                    <a:alpha val="0"/>
                  </a:srgbClr>
                </a:solidFill>
              </a:ln>
              <a:latin typeface="+mj-ea"/>
              <a:ea typeface="+mj-ea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50F982A8-4528-42E8-B6D2-93E07687C13A}"/>
              </a:ext>
            </a:extLst>
          </p:cNvPr>
          <p:cNvSpPr txBox="1"/>
          <p:nvPr/>
        </p:nvSpPr>
        <p:spPr>
          <a:xfrm>
            <a:off x="2733375" y="2939797"/>
            <a:ext cx="105076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latinLnBrk="0"/>
            <a:r>
              <a:rPr lang="en-US" altLang="ko-KR" sz="800" spc="-43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(Unit: Trillion KRW)</a:t>
            </a:r>
            <a:endParaRPr lang="ko-KR" altLang="en-US" sz="800" spc="-43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46072" y="168867"/>
            <a:ext cx="4923557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Ⅰ. Current State of Korean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5147303" y="1659220"/>
            <a:ext cx="3330772" cy="2432091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14" name="양쪽 모서리가 둥근 사각형 113"/>
          <p:cNvSpPr/>
          <p:nvPr/>
        </p:nvSpPr>
        <p:spPr>
          <a:xfrm>
            <a:off x="5147303" y="1309726"/>
            <a:ext cx="3330772" cy="3596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740587" y="1689923"/>
            <a:ext cx="4113239" cy="2430049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147303" y="810590"/>
            <a:ext cx="3330772" cy="355528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Shortage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young farmers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43350" y="1348297"/>
            <a:ext cx="3086302" cy="293973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Ages of F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arm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Owner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(‘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17)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694668" y="711425"/>
            <a:ext cx="4237371" cy="632527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spcAft>
                <a:spcPts val="283"/>
              </a:spcAft>
              <a:buBlip>
                <a:blip r:embed="rId2"/>
              </a:buBlip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and rapid aging in farming population 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67">
            <a:extLst>
              <a:ext uri="{FF2B5EF4-FFF2-40B4-BE49-F238E27FC236}">
                <a16:creationId xmlns:a16="http://schemas.microsoft.com/office/drawing/2014/main" xmlns="" id="{76181264-87F8-4680-945C-F91D89E3C2E5}"/>
              </a:ext>
            </a:extLst>
          </p:cNvPr>
          <p:cNvSpPr txBox="1"/>
          <p:nvPr/>
        </p:nvSpPr>
        <p:spPr>
          <a:xfrm>
            <a:off x="785786" y="4179294"/>
            <a:ext cx="3786214" cy="532180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Farm population</a:t>
            </a:r>
            <a:r>
              <a:rPr lang="ko-KR" altLang="en-US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(‘00)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4.03 Million </a:t>
            </a:r>
            <a:r>
              <a:rPr lang="ko-KR" altLang="en-US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(’15)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2.57 Million </a:t>
            </a:r>
            <a:r>
              <a:rPr lang="ko-KR" altLang="en-US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</a:t>
            </a:r>
            <a:r>
              <a:rPr lang="en-US" altLang="ko-KR" sz="12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(’17) </a:t>
            </a:r>
            <a:r>
              <a:rPr lang="en-US" altLang="ko-KR" sz="1200" b="1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2.42 Million</a:t>
            </a:r>
          </a:p>
        </p:txBody>
      </p:sp>
      <p:sp>
        <p:nvSpPr>
          <p:cNvPr id="129" name="양쪽 모서리가 둥근 사각형 128"/>
          <p:cNvSpPr/>
          <p:nvPr/>
        </p:nvSpPr>
        <p:spPr>
          <a:xfrm>
            <a:off x="731882" y="1309726"/>
            <a:ext cx="4113239" cy="3596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395502" y="1361907"/>
            <a:ext cx="2685443" cy="2939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Changes in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Farm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opulation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xmlns="" id="{8E22B02B-DBBB-4332-8396-9B04CD39F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55" t="42556" r="8889" b="14185"/>
          <a:stretch/>
        </p:blipFill>
        <p:spPr>
          <a:xfrm>
            <a:off x="1021028" y="1996234"/>
            <a:ext cx="3228271" cy="2037551"/>
          </a:xfrm>
          <a:prstGeom prst="rect">
            <a:avLst/>
          </a:prstGeom>
        </p:spPr>
      </p:pic>
      <p:grpSp>
        <p:nvGrpSpPr>
          <p:cNvPr id="2" name="그룹 141"/>
          <p:cNvGrpSpPr/>
          <p:nvPr/>
        </p:nvGrpSpPr>
        <p:grpSpPr>
          <a:xfrm>
            <a:off x="694669" y="1727419"/>
            <a:ext cx="423251" cy="2209257"/>
            <a:chOff x="766150" y="2201953"/>
            <a:chExt cx="444340" cy="3092278"/>
          </a:xfrm>
        </p:grpSpPr>
        <p:sp>
          <p:nvSpPr>
            <p:cNvPr id="144" name="TextBox 67">
              <a:extLst>
                <a:ext uri="{FF2B5EF4-FFF2-40B4-BE49-F238E27FC236}">
                  <a16:creationId xmlns:a16="http://schemas.microsoft.com/office/drawing/2014/main" xmlns="" id="{992D4E6C-01D9-4E3E-BBA9-91898521A6C7}"/>
                </a:ext>
              </a:extLst>
            </p:cNvPr>
            <p:cNvSpPr txBox="1"/>
            <p:nvPr/>
          </p:nvSpPr>
          <p:spPr>
            <a:xfrm>
              <a:off x="766150" y="2399342"/>
              <a:ext cx="378445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100</a:t>
              </a:r>
            </a:p>
          </p:txBody>
        </p:sp>
        <p:sp>
          <p:nvSpPr>
            <p:cNvPr id="145" name="TextBox 67">
              <a:extLst>
                <a:ext uri="{FF2B5EF4-FFF2-40B4-BE49-F238E27FC236}">
                  <a16:creationId xmlns:a16="http://schemas.microsoft.com/office/drawing/2014/main" xmlns="" id="{E924D0A8-D82C-4AE4-8316-BEC8CD3B51CF}"/>
                </a:ext>
              </a:extLst>
            </p:cNvPr>
            <p:cNvSpPr txBox="1"/>
            <p:nvPr/>
          </p:nvSpPr>
          <p:spPr>
            <a:xfrm>
              <a:off x="827678" y="2902069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80</a:t>
              </a:r>
            </a:p>
          </p:txBody>
        </p:sp>
        <p:sp>
          <p:nvSpPr>
            <p:cNvPr id="154" name="TextBox 67">
              <a:extLst>
                <a:ext uri="{FF2B5EF4-FFF2-40B4-BE49-F238E27FC236}">
                  <a16:creationId xmlns:a16="http://schemas.microsoft.com/office/drawing/2014/main" xmlns="" id="{5D7325BB-31D2-463B-8790-58A67819434D}"/>
                </a:ext>
              </a:extLst>
            </p:cNvPr>
            <p:cNvSpPr txBox="1"/>
            <p:nvPr/>
          </p:nvSpPr>
          <p:spPr>
            <a:xfrm>
              <a:off x="827678" y="3404796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60</a:t>
              </a:r>
            </a:p>
          </p:txBody>
        </p:sp>
        <p:sp>
          <p:nvSpPr>
            <p:cNvPr id="161" name="TextBox 67">
              <a:extLst>
                <a:ext uri="{FF2B5EF4-FFF2-40B4-BE49-F238E27FC236}">
                  <a16:creationId xmlns:a16="http://schemas.microsoft.com/office/drawing/2014/main" xmlns="" id="{8651E2D3-EC53-481C-B71E-CBD1EE7811A4}"/>
                </a:ext>
              </a:extLst>
            </p:cNvPr>
            <p:cNvSpPr txBox="1"/>
            <p:nvPr/>
          </p:nvSpPr>
          <p:spPr>
            <a:xfrm>
              <a:off x="827678" y="3656159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</a:t>
              </a:r>
            </a:p>
          </p:txBody>
        </p:sp>
        <p:sp>
          <p:nvSpPr>
            <p:cNvPr id="162" name="TextBox 67">
              <a:extLst>
                <a:ext uri="{FF2B5EF4-FFF2-40B4-BE49-F238E27FC236}">
                  <a16:creationId xmlns:a16="http://schemas.microsoft.com/office/drawing/2014/main" xmlns="" id="{F68653AD-EBB4-4504-9A01-D450D8CA93C7}"/>
                </a:ext>
              </a:extLst>
            </p:cNvPr>
            <p:cNvSpPr txBox="1"/>
            <p:nvPr/>
          </p:nvSpPr>
          <p:spPr>
            <a:xfrm>
              <a:off x="827678" y="415888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</a:p>
          </p:txBody>
        </p:sp>
        <p:sp>
          <p:nvSpPr>
            <p:cNvPr id="163" name="TextBox 67">
              <a:extLst>
                <a:ext uri="{FF2B5EF4-FFF2-40B4-BE49-F238E27FC236}">
                  <a16:creationId xmlns:a16="http://schemas.microsoft.com/office/drawing/2014/main" xmlns="" id="{8CFD0146-FCB3-4D74-B205-907E1B77673F}"/>
                </a:ext>
              </a:extLst>
            </p:cNvPr>
            <p:cNvSpPr txBox="1"/>
            <p:nvPr/>
          </p:nvSpPr>
          <p:spPr>
            <a:xfrm>
              <a:off x="827678" y="4661615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</a:t>
              </a:r>
            </a:p>
          </p:txBody>
        </p:sp>
        <p:sp>
          <p:nvSpPr>
            <p:cNvPr id="164" name="TextBox 67">
              <a:extLst>
                <a:ext uri="{FF2B5EF4-FFF2-40B4-BE49-F238E27FC236}">
                  <a16:creationId xmlns:a16="http://schemas.microsoft.com/office/drawing/2014/main" xmlns="" id="{4D13DB6A-8097-4E71-96F7-25A4912B93F2}"/>
                </a:ext>
              </a:extLst>
            </p:cNvPr>
            <p:cNvSpPr txBox="1"/>
            <p:nvPr/>
          </p:nvSpPr>
          <p:spPr>
            <a:xfrm>
              <a:off x="889203" y="4912980"/>
              <a:ext cx="255393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</a:t>
              </a:r>
            </a:p>
          </p:txBody>
        </p:sp>
        <p:sp>
          <p:nvSpPr>
            <p:cNvPr id="165" name="TextBox 67">
              <a:extLst>
                <a:ext uri="{FF2B5EF4-FFF2-40B4-BE49-F238E27FC236}">
                  <a16:creationId xmlns:a16="http://schemas.microsoft.com/office/drawing/2014/main" xmlns="" id="{4B3B2DD3-93C9-48E3-A4FA-DA0DEDF0A3C5}"/>
                </a:ext>
              </a:extLst>
            </p:cNvPr>
            <p:cNvSpPr txBox="1"/>
            <p:nvPr/>
          </p:nvSpPr>
          <p:spPr>
            <a:xfrm>
              <a:off x="827678" y="3153432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70</a:t>
              </a:r>
            </a:p>
          </p:txBody>
        </p:sp>
        <p:sp>
          <p:nvSpPr>
            <p:cNvPr id="166" name="TextBox 67">
              <a:extLst>
                <a:ext uri="{FF2B5EF4-FFF2-40B4-BE49-F238E27FC236}">
                  <a16:creationId xmlns:a16="http://schemas.microsoft.com/office/drawing/2014/main" xmlns="" id="{2A396E4F-9D76-4781-AB0E-4CB2E627120F}"/>
                </a:ext>
              </a:extLst>
            </p:cNvPr>
            <p:cNvSpPr txBox="1"/>
            <p:nvPr/>
          </p:nvSpPr>
          <p:spPr>
            <a:xfrm>
              <a:off x="827678" y="3907525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40</a:t>
              </a:r>
            </a:p>
          </p:txBody>
        </p:sp>
        <p:sp>
          <p:nvSpPr>
            <p:cNvPr id="167" name="TextBox 67">
              <a:extLst>
                <a:ext uri="{FF2B5EF4-FFF2-40B4-BE49-F238E27FC236}">
                  <a16:creationId xmlns:a16="http://schemas.microsoft.com/office/drawing/2014/main" xmlns="" id="{BA494C7B-FCF6-48D0-A63D-C4F1B17D66C3}"/>
                </a:ext>
              </a:extLst>
            </p:cNvPr>
            <p:cNvSpPr txBox="1"/>
            <p:nvPr/>
          </p:nvSpPr>
          <p:spPr>
            <a:xfrm>
              <a:off x="827678" y="4410250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</a:t>
              </a:r>
            </a:p>
          </p:txBody>
        </p:sp>
        <p:sp>
          <p:nvSpPr>
            <p:cNvPr id="168" name="TextBox 67">
              <a:extLst>
                <a:ext uri="{FF2B5EF4-FFF2-40B4-BE49-F238E27FC236}">
                  <a16:creationId xmlns:a16="http://schemas.microsoft.com/office/drawing/2014/main" xmlns="" id="{AD2AA393-7A52-4DCA-A2E5-27AA9B18CA64}"/>
                </a:ext>
              </a:extLst>
            </p:cNvPr>
            <p:cNvSpPr txBox="1"/>
            <p:nvPr/>
          </p:nvSpPr>
          <p:spPr>
            <a:xfrm>
              <a:off x="827678" y="2650705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90</a:t>
              </a:r>
            </a:p>
          </p:txBody>
        </p:sp>
        <p:sp>
          <p:nvSpPr>
            <p:cNvPr id="169" name="TextBox 39">
              <a:extLst>
                <a:ext uri="{FF2B5EF4-FFF2-40B4-BE49-F238E27FC236}">
                  <a16:creationId xmlns:a16="http://schemas.microsoft.com/office/drawing/2014/main" xmlns="" id="{29621B00-C825-4EAB-843C-933AF86E3EE0}"/>
                </a:ext>
              </a:extLst>
            </p:cNvPr>
            <p:cNvSpPr txBox="1"/>
            <p:nvPr/>
          </p:nvSpPr>
          <p:spPr>
            <a:xfrm>
              <a:off x="794484" y="2201953"/>
              <a:ext cx="416006" cy="32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 </a:t>
              </a:r>
              <a:r>
                <a:rPr lang="ko-KR" altLang="en-US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 </a:t>
              </a:r>
              <a:r>
                <a:rPr lang="en-US" altLang="ko-KR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</p:txBody>
        </p:sp>
      </p:grpSp>
      <p:grpSp>
        <p:nvGrpSpPr>
          <p:cNvPr id="3" name="그룹 169"/>
          <p:cNvGrpSpPr/>
          <p:nvPr/>
        </p:nvGrpSpPr>
        <p:grpSpPr>
          <a:xfrm>
            <a:off x="1110585" y="3823222"/>
            <a:ext cx="4492438" cy="272382"/>
            <a:chOff x="978840" y="5073028"/>
            <a:chExt cx="4716278" cy="381251"/>
          </a:xfrm>
        </p:grpSpPr>
        <p:sp>
          <p:nvSpPr>
            <p:cNvPr id="171" name="TextBox 39">
              <a:extLst>
                <a:ext uri="{FF2B5EF4-FFF2-40B4-BE49-F238E27FC236}">
                  <a16:creationId xmlns:a16="http://schemas.microsoft.com/office/drawing/2014/main" xmlns="" id="{0F4A93F8-50F5-45EB-B4BD-C558EE904093}"/>
                </a:ext>
              </a:extLst>
            </p:cNvPr>
            <p:cNvSpPr txBox="1"/>
            <p:nvPr/>
          </p:nvSpPr>
          <p:spPr>
            <a:xfrm>
              <a:off x="4338048" y="5107690"/>
              <a:ext cx="1357070" cy="32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 Unit: Thousand persons</a:t>
              </a:r>
              <a:r>
                <a:rPr lang="ko-KR" altLang="en-US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z="900" spc="-85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</p:txBody>
        </p:sp>
        <p:sp>
          <p:nvSpPr>
            <p:cNvPr id="172" name="TextBox 67">
              <a:extLst>
                <a:ext uri="{FF2B5EF4-FFF2-40B4-BE49-F238E27FC236}">
                  <a16:creationId xmlns:a16="http://schemas.microsoft.com/office/drawing/2014/main" xmlns="" id="{9CEAEB68-0963-4E67-8DF8-932FBBFFCCD6}"/>
                </a:ext>
              </a:extLst>
            </p:cNvPr>
            <p:cNvSpPr txBox="1"/>
            <p:nvPr/>
          </p:nvSpPr>
          <p:spPr>
            <a:xfrm>
              <a:off x="2585817" y="5073028"/>
              <a:ext cx="255393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3" name="TextBox 67">
              <a:extLst>
                <a:ext uri="{FF2B5EF4-FFF2-40B4-BE49-F238E27FC236}">
                  <a16:creationId xmlns:a16="http://schemas.microsoft.com/office/drawing/2014/main" xmlns="" id="{78F90AA3-7625-4E0E-BE00-51087F255A73}"/>
                </a:ext>
              </a:extLst>
            </p:cNvPr>
            <p:cNvSpPr txBox="1"/>
            <p:nvPr/>
          </p:nvSpPr>
          <p:spPr>
            <a:xfrm>
              <a:off x="2230228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4" name="TextBox 67">
              <a:extLst>
                <a:ext uri="{FF2B5EF4-FFF2-40B4-BE49-F238E27FC236}">
                  <a16:creationId xmlns:a16="http://schemas.microsoft.com/office/drawing/2014/main" xmlns="" id="{D17775E0-D42C-4CD7-979B-D342A13CB72D}"/>
                </a:ext>
              </a:extLst>
            </p:cNvPr>
            <p:cNvSpPr txBox="1"/>
            <p:nvPr/>
          </p:nvSpPr>
          <p:spPr>
            <a:xfrm>
              <a:off x="1917381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5" name="TextBox 67">
              <a:extLst>
                <a:ext uri="{FF2B5EF4-FFF2-40B4-BE49-F238E27FC236}">
                  <a16:creationId xmlns:a16="http://schemas.microsoft.com/office/drawing/2014/main" xmlns="" id="{A98FC754-E924-479B-BD74-7CF7DB671E34}"/>
                </a:ext>
              </a:extLst>
            </p:cNvPr>
            <p:cNvSpPr txBox="1"/>
            <p:nvPr/>
          </p:nvSpPr>
          <p:spPr>
            <a:xfrm>
              <a:off x="1604533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6" name="TextBox 67">
              <a:extLst>
                <a:ext uri="{FF2B5EF4-FFF2-40B4-BE49-F238E27FC236}">
                  <a16:creationId xmlns:a16="http://schemas.microsoft.com/office/drawing/2014/main" xmlns="" id="{77FF6565-1F97-4DFD-95A4-085777E9CE33}"/>
                </a:ext>
              </a:extLst>
            </p:cNvPr>
            <p:cNvSpPr txBox="1"/>
            <p:nvPr/>
          </p:nvSpPr>
          <p:spPr>
            <a:xfrm>
              <a:off x="1291687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7" name="TextBox 67">
              <a:extLst>
                <a:ext uri="{FF2B5EF4-FFF2-40B4-BE49-F238E27FC236}">
                  <a16:creationId xmlns:a16="http://schemas.microsoft.com/office/drawing/2014/main" xmlns="" id="{F4E8AD0E-B221-4576-A79D-D9A845CADFF1}"/>
                </a:ext>
              </a:extLst>
            </p:cNvPr>
            <p:cNvSpPr txBox="1"/>
            <p:nvPr/>
          </p:nvSpPr>
          <p:spPr>
            <a:xfrm>
              <a:off x="978840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8" name="TextBox 67">
              <a:extLst>
                <a:ext uri="{FF2B5EF4-FFF2-40B4-BE49-F238E27FC236}">
                  <a16:creationId xmlns:a16="http://schemas.microsoft.com/office/drawing/2014/main" xmlns="" id="{58AB92A9-5A83-450F-808B-DACD906B7295}"/>
                </a:ext>
              </a:extLst>
            </p:cNvPr>
            <p:cNvSpPr txBox="1"/>
            <p:nvPr/>
          </p:nvSpPr>
          <p:spPr>
            <a:xfrm>
              <a:off x="4122570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9" name="TextBox 67">
              <a:extLst>
                <a:ext uri="{FF2B5EF4-FFF2-40B4-BE49-F238E27FC236}">
                  <a16:creationId xmlns:a16="http://schemas.microsoft.com/office/drawing/2014/main" xmlns="" id="{954C5609-C0F3-4014-84B8-CE2A1DEDF711}"/>
                </a:ext>
              </a:extLst>
            </p:cNvPr>
            <p:cNvSpPr txBox="1"/>
            <p:nvPr/>
          </p:nvSpPr>
          <p:spPr>
            <a:xfrm>
              <a:off x="3809722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0" name="TextBox 67">
              <a:extLst>
                <a:ext uri="{FF2B5EF4-FFF2-40B4-BE49-F238E27FC236}">
                  <a16:creationId xmlns:a16="http://schemas.microsoft.com/office/drawing/2014/main" xmlns="" id="{96038C51-E5D8-4253-9C43-4F6AE40BFF31}"/>
                </a:ext>
              </a:extLst>
            </p:cNvPr>
            <p:cNvSpPr txBox="1"/>
            <p:nvPr/>
          </p:nvSpPr>
          <p:spPr>
            <a:xfrm>
              <a:off x="3496875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1" name="TextBox 67">
              <a:extLst>
                <a:ext uri="{FF2B5EF4-FFF2-40B4-BE49-F238E27FC236}">
                  <a16:creationId xmlns:a16="http://schemas.microsoft.com/office/drawing/2014/main" xmlns="" id="{CA216DB1-B222-46E3-9E18-DC6A192BA547}"/>
                </a:ext>
              </a:extLst>
            </p:cNvPr>
            <p:cNvSpPr txBox="1"/>
            <p:nvPr/>
          </p:nvSpPr>
          <p:spPr>
            <a:xfrm>
              <a:off x="3184029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2" name="TextBox 67">
              <a:extLst>
                <a:ext uri="{FF2B5EF4-FFF2-40B4-BE49-F238E27FC236}">
                  <a16:creationId xmlns:a16="http://schemas.microsoft.com/office/drawing/2014/main" xmlns="" id="{59477EEC-25B9-41E7-B1EE-AF56C04AFEE7}"/>
                </a:ext>
              </a:extLst>
            </p:cNvPr>
            <p:cNvSpPr txBox="1"/>
            <p:nvPr/>
          </p:nvSpPr>
          <p:spPr>
            <a:xfrm>
              <a:off x="2871183" y="5073028"/>
              <a:ext cx="316919" cy="381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spc="-43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</a:t>
              </a:r>
              <a:endParaRPr lang="ko-KR" altLang="en-US" sz="900" spc="-4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83" name="TextBox 67">
            <a:extLst>
              <a:ext uri="{FF2B5EF4-FFF2-40B4-BE49-F238E27FC236}">
                <a16:creationId xmlns:a16="http://schemas.microsoft.com/office/drawing/2014/main" xmlns="" id="{BD638A77-7F1B-4F2A-BCBC-5C6564E27A1A}"/>
              </a:ext>
            </a:extLst>
          </p:cNvPr>
          <p:cNvSpPr txBox="1"/>
          <p:nvPr/>
        </p:nvSpPr>
        <p:spPr>
          <a:xfrm>
            <a:off x="2188254" y="1971970"/>
            <a:ext cx="264076" cy="256527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0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5B2D7"/>
                </a:solidFill>
                <a:latin typeface="+mn-ea"/>
              </a:rPr>
              <a:t>M</a:t>
            </a:r>
            <a:endParaRPr lang="en-US" altLang="ko-KR" sz="1000" spc="-12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5B2D7"/>
              </a:solidFill>
              <a:latin typeface="+mn-ea"/>
            </a:endParaRPr>
          </a:p>
        </p:txBody>
      </p:sp>
      <p:sp>
        <p:nvSpPr>
          <p:cNvPr id="184" name="TextBox 67">
            <a:extLst>
              <a:ext uri="{FF2B5EF4-FFF2-40B4-BE49-F238E27FC236}">
                <a16:creationId xmlns:a16="http://schemas.microsoft.com/office/drawing/2014/main" xmlns="" id="{3C26C849-0B01-4F30-A75E-E623095E16CC}"/>
              </a:ext>
            </a:extLst>
          </p:cNvPr>
          <p:cNvSpPr txBox="1"/>
          <p:nvPr/>
        </p:nvSpPr>
        <p:spPr>
          <a:xfrm>
            <a:off x="3032250" y="1965609"/>
            <a:ext cx="207970" cy="256527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000" b="1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BC8600"/>
                </a:solidFill>
                <a:latin typeface="+mn-ea"/>
              </a:rPr>
              <a:t>F</a:t>
            </a:r>
            <a:endParaRPr lang="en-US" altLang="ko-KR" sz="1000" spc="-12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BC8600"/>
              </a:solidFill>
              <a:latin typeface="+mn-ea"/>
            </a:endParaRPr>
          </a:p>
        </p:txBody>
      </p:sp>
      <p:grpSp>
        <p:nvGrpSpPr>
          <p:cNvPr id="4" name="그룹 184"/>
          <p:cNvGrpSpPr/>
          <p:nvPr/>
        </p:nvGrpSpPr>
        <p:grpSpPr>
          <a:xfrm>
            <a:off x="1067246" y="2070662"/>
            <a:ext cx="3323743" cy="1741450"/>
            <a:chOff x="1271125" y="2905125"/>
            <a:chExt cx="3629783" cy="2535589"/>
          </a:xfrm>
        </p:grpSpPr>
        <p:grpSp>
          <p:nvGrpSpPr>
            <p:cNvPr id="5" name="그룹 185"/>
            <p:cNvGrpSpPr/>
            <p:nvPr/>
          </p:nvGrpSpPr>
          <p:grpSpPr>
            <a:xfrm>
              <a:off x="1271125" y="2905125"/>
              <a:ext cx="2145936" cy="2532850"/>
              <a:chOff x="5698255" y="2930525"/>
              <a:chExt cx="2145936" cy="2532850"/>
            </a:xfrm>
          </p:grpSpPr>
          <p:sp>
            <p:nvSpPr>
              <p:cNvPr id="188" name="AutoShape 14"/>
              <p:cNvSpPr>
                <a:spLocks/>
              </p:cNvSpPr>
              <p:nvPr/>
            </p:nvSpPr>
            <p:spPr bwMode="auto">
              <a:xfrm>
                <a:off x="5699485" y="4290322"/>
                <a:ext cx="2144706" cy="1173053"/>
              </a:xfrm>
              <a:custGeom>
                <a:avLst/>
                <a:gdLst>
                  <a:gd name="T0" fmla="*/ 0 w 21457"/>
                  <a:gd name="T1" fmla="*/ 0 h 21600"/>
                  <a:gd name="T2" fmla="*/ 0 w 21457"/>
                  <a:gd name="T3" fmla="*/ 22 h 21600"/>
                  <a:gd name="T4" fmla="*/ 39 w 21457"/>
                  <a:gd name="T5" fmla="*/ 26 h 21600"/>
                  <a:gd name="T6" fmla="*/ 531 w 21457"/>
                  <a:gd name="T7" fmla="*/ 2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57" h="21600">
                    <a:moveTo>
                      <a:pt x="3" y="0"/>
                    </a:moveTo>
                    <a:lnTo>
                      <a:pt x="3" y="18531"/>
                    </a:lnTo>
                    <a:cubicBezTo>
                      <a:pt x="3" y="18531"/>
                      <a:pt x="-143" y="21600"/>
                      <a:pt x="1568" y="21600"/>
                    </a:cubicBezTo>
                    <a:cubicBezTo>
                      <a:pt x="3279" y="21600"/>
                      <a:pt x="21457" y="21585"/>
                      <a:pt x="21457" y="21585"/>
                    </a:cubicBezTo>
                  </a:path>
                </a:pathLst>
              </a:custGeom>
              <a:noFill/>
              <a:ln w="3175" cap="flat">
                <a:solidFill>
                  <a:srgbClr val="CDCC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700" dirty="0">
                  <a:latin typeface="Roboto Light"/>
                </a:endParaRPr>
              </a:p>
            </p:txBody>
          </p:sp>
          <p:cxnSp>
            <p:nvCxnSpPr>
              <p:cNvPr id="189" name="직선 연결선 188"/>
              <p:cNvCxnSpPr/>
              <p:nvPr/>
            </p:nvCxnSpPr>
            <p:spPr>
              <a:xfrm flipV="1">
                <a:off x="5698255" y="2930525"/>
                <a:ext cx="0" cy="152120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직선 연결선 186"/>
            <p:cNvCxnSpPr/>
            <p:nvPr/>
          </p:nvCxnSpPr>
          <p:spPr>
            <a:xfrm>
              <a:off x="3269644" y="5440714"/>
              <a:ext cx="1631264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0" name="차트 189"/>
          <p:cNvGraphicFramePr/>
          <p:nvPr>
            <p:extLst>
              <p:ext uri="{D42A27DB-BD31-4B8C-83A1-F6EECF244321}">
                <p14:modId xmlns:p14="http://schemas.microsoft.com/office/powerpoint/2010/main" xmlns="" val="1252514804"/>
              </p:ext>
            </p:extLst>
          </p:nvPr>
        </p:nvGraphicFramePr>
        <p:xfrm>
          <a:off x="5479074" y="2302126"/>
          <a:ext cx="2713993" cy="108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2" name="TextBox 191"/>
          <p:cNvSpPr txBox="1"/>
          <p:nvPr/>
        </p:nvSpPr>
        <p:spPr>
          <a:xfrm>
            <a:off x="5216498" y="2087486"/>
            <a:ext cx="836732" cy="4324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40~65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ears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40.9%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365145" y="2094285"/>
            <a:ext cx="995430" cy="478639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 40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ears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700" b="1" dirty="0">
                <a:solidFill>
                  <a:srgbClr val="C00000"/>
                </a:solidFill>
              </a:rPr>
              <a:t>0.9%</a:t>
            </a:r>
            <a:endParaRPr lang="ko-KR" altLang="en-US" sz="1700" b="1" dirty="0">
              <a:solidFill>
                <a:srgbClr val="C00000"/>
              </a:solidFill>
            </a:endParaRPr>
          </a:p>
        </p:txBody>
      </p:sp>
      <p:sp>
        <p:nvSpPr>
          <p:cNvPr id="194" name="자유형 193"/>
          <p:cNvSpPr/>
          <p:nvPr/>
        </p:nvSpPr>
        <p:spPr>
          <a:xfrm>
            <a:off x="6830637" y="2183787"/>
            <a:ext cx="499002" cy="245609"/>
          </a:xfrm>
          <a:custGeom>
            <a:avLst/>
            <a:gdLst>
              <a:gd name="connsiteX0" fmla="*/ 0 w 495300"/>
              <a:gd name="connsiteY0" fmla="*/ 167640 h 167640"/>
              <a:gd name="connsiteX1" fmla="*/ 0 w 495300"/>
              <a:gd name="connsiteY1" fmla="*/ 0 h 167640"/>
              <a:gd name="connsiteX2" fmla="*/ 495300 w 495300"/>
              <a:gd name="connsiteY2" fmla="*/ 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67640">
                <a:moveTo>
                  <a:pt x="0" y="167640"/>
                </a:moveTo>
                <a:lnTo>
                  <a:pt x="0" y="0"/>
                </a:lnTo>
                <a:lnTo>
                  <a:pt x="495300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5" name="직선 연결선 194"/>
          <p:cNvCxnSpPr/>
          <p:nvPr/>
        </p:nvCxnSpPr>
        <p:spPr>
          <a:xfrm>
            <a:off x="5506140" y="2624734"/>
            <a:ext cx="58482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자유형 195"/>
          <p:cNvSpPr/>
          <p:nvPr/>
        </p:nvSpPr>
        <p:spPr>
          <a:xfrm>
            <a:off x="7311742" y="2685962"/>
            <a:ext cx="663782" cy="702172"/>
          </a:xfrm>
          <a:custGeom>
            <a:avLst/>
            <a:gdLst>
              <a:gd name="connsiteX0" fmla="*/ 0 w 410547"/>
              <a:gd name="connsiteY0" fmla="*/ 0 h 982824"/>
              <a:gd name="connsiteX1" fmla="*/ 410547 w 410547"/>
              <a:gd name="connsiteY1" fmla="*/ 0 h 982824"/>
              <a:gd name="connsiteX2" fmla="*/ 410547 w 410547"/>
              <a:gd name="connsiteY2" fmla="*/ 982824 h 982824"/>
              <a:gd name="connsiteX3" fmla="*/ 43543 w 410547"/>
              <a:gd name="connsiteY3" fmla="*/ 982824 h 9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47" h="982824">
                <a:moveTo>
                  <a:pt x="0" y="0"/>
                </a:moveTo>
                <a:lnTo>
                  <a:pt x="410547" y="0"/>
                </a:lnTo>
                <a:lnTo>
                  <a:pt x="410547" y="982824"/>
                </a:lnTo>
                <a:lnTo>
                  <a:pt x="43543" y="982824"/>
                </a:lnTo>
              </a:path>
            </a:pathLst>
          </a:custGeom>
          <a:noFill/>
          <a:ln>
            <a:solidFill>
              <a:srgbClr val="05B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96">
            <a:extLst>
              <a:ext uri="{FF2B5EF4-FFF2-40B4-BE49-F238E27FC236}">
                <a16:creationId xmlns:a16="http://schemas.microsoft.com/office/drawing/2014/main" xmlns="" id="{B79442E3-9D6D-4057-89AE-10F4C6ADEAD9}"/>
              </a:ext>
            </a:extLst>
          </p:cNvPr>
          <p:cNvGrpSpPr/>
          <p:nvPr/>
        </p:nvGrpSpPr>
        <p:grpSpPr>
          <a:xfrm>
            <a:off x="3897514" y="1735590"/>
            <a:ext cx="920542" cy="252505"/>
            <a:chOff x="5345705" y="2604389"/>
            <a:chExt cx="1052269" cy="353428"/>
          </a:xfrm>
        </p:grpSpPr>
        <p:sp>
          <p:nvSpPr>
            <p:cNvPr id="198" name="사각형: 둥근 모서리 415">
              <a:extLst>
                <a:ext uri="{FF2B5EF4-FFF2-40B4-BE49-F238E27FC236}">
                  <a16:creationId xmlns:a16="http://schemas.microsoft.com/office/drawing/2014/main" xmlns="" id="{157BD389-8707-4DC8-8546-AE9D342905EE}"/>
                </a:ext>
              </a:extLst>
            </p:cNvPr>
            <p:cNvSpPr/>
            <p:nvPr/>
          </p:nvSpPr>
          <p:spPr>
            <a:xfrm>
              <a:off x="5345705" y="2710849"/>
              <a:ext cx="114501" cy="106052"/>
            </a:xfrm>
            <a:prstGeom prst="roundRect">
              <a:avLst/>
            </a:prstGeom>
            <a:solidFill>
              <a:srgbClr val="05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199" name="TextBox 67">
              <a:extLst>
                <a:ext uri="{FF2B5EF4-FFF2-40B4-BE49-F238E27FC236}">
                  <a16:creationId xmlns:a16="http://schemas.microsoft.com/office/drawing/2014/main" xmlns="" id="{C221DF75-F48E-4345-AC61-B567226E03FF}"/>
                </a:ext>
              </a:extLst>
            </p:cNvPr>
            <p:cNvSpPr txBox="1"/>
            <p:nvPr/>
          </p:nvSpPr>
          <p:spPr>
            <a:xfrm>
              <a:off x="5422778" y="2604389"/>
              <a:ext cx="975196" cy="35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Men in 2015</a:t>
              </a:r>
              <a:endParaRPr lang="en-US" altLang="ko-KR" sz="900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그룹 199">
            <a:extLst>
              <a:ext uri="{FF2B5EF4-FFF2-40B4-BE49-F238E27FC236}">
                <a16:creationId xmlns:a16="http://schemas.microsoft.com/office/drawing/2014/main" xmlns="" id="{5F72FA3F-98AB-4E1F-8E7E-AC2D6DB7E9D7}"/>
              </a:ext>
            </a:extLst>
          </p:cNvPr>
          <p:cNvGrpSpPr/>
          <p:nvPr/>
        </p:nvGrpSpPr>
        <p:grpSpPr>
          <a:xfrm>
            <a:off x="3892525" y="1896276"/>
            <a:ext cx="989374" cy="252505"/>
            <a:chOff x="5336066" y="2607357"/>
            <a:chExt cx="1130951" cy="353428"/>
          </a:xfrm>
        </p:grpSpPr>
        <p:sp>
          <p:nvSpPr>
            <p:cNvPr id="201" name="사각형: 둥근 모서리 421">
              <a:extLst>
                <a:ext uri="{FF2B5EF4-FFF2-40B4-BE49-F238E27FC236}">
                  <a16:creationId xmlns:a16="http://schemas.microsoft.com/office/drawing/2014/main" xmlns="" id="{ACA01EE5-8571-4EBF-94EC-C2435DA2152D}"/>
                </a:ext>
              </a:extLst>
            </p:cNvPr>
            <p:cNvSpPr/>
            <p:nvPr/>
          </p:nvSpPr>
          <p:spPr>
            <a:xfrm>
              <a:off x="5345705" y="2710849"/>
              <a:ext cx="114501" cy="106052"/>
            </a:xfrm>
            <a:prstGeom prst="roundRect">
              <a:avLst/>
            </a:prstGeom>
            <a:solidFill>
              <a:srgbClr val="FFB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202" name="TextBox 67">
              <a:extLst>
                <a:ext uri="{FF2B5EF4-FFF2-40B4-BE49-F238E27FC236}">
                  <a16:creationId xmlns:a16="http://schemas.microsoft.com/office/drawing/2014/main" xmlns="" id="{8CA8DB31-F166-4FC6-9DF3-B7438A0995B1}"/>
                </a:ext>
              </a:extLst>
            </p:cNvPr>
            <p:cNvSpPr txBox="1"/>
            <p:nvPr/>
          </p:nvSpPr>
          <p:spPr>
            <a:xfrm>
              <a:off x="5336066" y="2607357"/>
              <a:ext cx="1130951" cy="35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Female in 2015</a:t>
              </a:r>
              <a:endParaRPr lang="en-US" altLang="ko-KR" sz="900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그룹 202">
            <a:extLst>
              <a:ext uri="{FF2B5EF4-FFF2-40B4-BE49-F238E27FC236}">
                <a16:creationId xmlns:a16="http://schemas.microsoft.com/office/drawing/2014/main" xmlns="" id="{5D836AB9-77D3-4984-B85B-B34A96160981}"/>
              </a:ext>
            </a:extLst>
          </p:cNvPr>
          <p:cNvGrpSpPr/>
          <p:nvPr/>
        </p:nvGrpSpPr>
        <p:grpSpPr>
          <a:xfrm>
            <a:off x="3904160" y="2032158"/>
            <a:ext cx="909612" cy="252505"/>
            <a:chOff x="7108594" y="5926103"/>
            <a:chExt cx="954936" cy="353428"/>
          </a:xfrm>
        </p:grpSpPr>
        <p:sp>
          <p:nvSpPr>
            <p:cNvPr id="204" name="TextBox 67">
              <a:extLst>
                <a:ext uri="{FF2B5EF4-FFF2-40B4-BE49-F238E27FC236}">
                  <a16:creationId xmlns:a16="http://schemas.microsoft.com/office/drawing/2014/main" xmlns="" id="{BDC51FE5-0F94-41C4-BAA5-AAE5E57AEB4D}"/>
                </a:ext>
              </a:extLst>
            </p:cNvPr>
            <p:cNvSpPr txBox="1"/>
            <p:nvPr/>
          </p:nvSpPr>
          <p:spPr>
            <a:xfrm>
              <a:off x="7167903" y="5926103"/>
              <a:ext cx="895627" cy="35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Men in 2000</a:t>
              </a:r>
              <a:endParaRPr lang="en-US" altLang="ko-KR" sz="900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xmlns="" id="{C9513F02-F6AD-4DFE-BED0-C0CE4008D1CA}"/>
                </a:ext>
              </a:extLst>
            </p:cNvPr>
            <p:cNvCxnSpPr/>
            <p:nvPr/>
          </p:nvCxnSpPr>
          <p:spPr>
            <a:xfrm>
              <a:off x="7108594" y="6089650"/>
              <a:ext cx="90504" cy="0"/>
            </a:xfrm>
            <a:prstGeom prst="line">
              <a:avLst/>
            </a:prstGeom>
            <a:ln w="15875">
              <a:solidFill>
                <a:srgbClr val="539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205"/>
          <p:cNvGrpSpPr/>
          <p:nvPr/>
        </p:nvGrpSpPr>
        <p:grpSpPr>
          <a:xfrm>
            <a:off x="3889449" y="2185783"/>
            <a:ext cx="989374" cy="252505"/>
            <a:chOff x="4646705" y="3138478"/>
            <a:chExt cx="1038674" cy="353428"/>
          </a:xfrm>
        </p:grpSpPr>
        <p:sp>
          <p:nvSpPr>
            <p:cNvPr id="207" name="TextBox 67">
              <a:extLst>
                <a:ext uri="{FF2B5EF4-FFF2-40B4-BE49-F238E27FC236}">
                  <a16:creationId xmlns:a16="http://schemas.microsoft.com/office/drawing/2014/main" xmlns="" id="{C44D2935-458E-4335-9B9B-B4D6D8490FB1}"/>
                </a:ext>
              </a:extLst>
            </p:cNvPr>
            <p:cNvSpPr txBox="1"/>
            <p:nvPr/>
          </p:nvSpPr>
          <p:spPr>
            <a:xfrm>
              <a:off x="4646705" y="3138478"/>
              <a:ext cx="1038674" cy="35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ko-KR" sz="9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Female in 2000</a:t>
              </a:r>
              <a:endParaRPr lang="en-US" altLang="ko-KR" sz="900" spc="-128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08" name="직선 연결선 207">
              <a:extLst>
                <a:ext uri="{FF2B5EF4-FFF2-40B4-BE49-F238E27FC236}">
                  <a16:creationId xmlns:a16="http://schemas.microsoft.com/office/drawing/2014/main" xmlns="" id="{C9513F02-F6AD-4DFE-BED0-C0CE4008D1CA}"/>
                </a:ext>
              </a:extLst>
            </p:cNvPr>
            <p:cNvCxnSpPr/>
            <p:nvPr/>
          </p:nvCxnSpPr>
          <p:spPr>
            <a:xfrm>
              <a:off x="4662147" y="3295104"/>
              <a:ext cx="90504" cy="0"/>
            </a:xfrm>
            <a:prstGeom prst="line">
              <a:avLst/>
            </a:prstGeom>
            <a:ln w="15875">
              <a:solidFill>
                <a:srgbClr val="D5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직선 연결선 208"/>
          <p:cNvCxnSpPr/>
          <p:nvPr/>
        </p:nvCxnSpPr>
        <p:spPr>
          <a:xfrm flipV="1">
            <a:off x="5502537" y="2436507"/>
            <a:ext cx="3603" cy="19152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타원 209"/>
          <p:cNvSpPr/>
          <p:nvPr/>
        </p:nvSpPr>
        <p:spPr>
          <a:xfrm>
            <a:off x="852888" y="4302799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60541" y="3345900"/>
            <a:ext cx="1101228" cy="464789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65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years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or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older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58.2%</a:t>
            </a:r>
            <a:endParaRPr lang="ko-KR" alt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47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직사각형 132"/>
          <p:cNvSpPr/>
          <p:nvPr/>
        </p:nvSpPr>
        <p:spPr>
          <a:xfrm>
            <a:off x="928662" y="1857370"/>
            <a:ext cx="3330772" cy="2366652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r"/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46072" y="168867"/>
            <a:ext cx="4923557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Ⅰ. Current State of Korean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4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fld id="{A91277C7-1CF2-4D7F-828A-BF1FA88000D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1466799" y="1000114"/>
            <a:ext cx="2745161" cy="355528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b="1" dirty="0">
                <a:solidFill>
                  <a:srgbClr val="484848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rgbClr val="484848"/>
                </a:solidFill>
                <a:latin typeface="+mn-ea"/>
              </a:rPr>
              <a:t>Climate </a:t>
            </a:r>
            <a:r>
              <a:rPr lang="en-US" altLang="ko-KR" b="1" dirty="0" smtClean="0">
                <a:solidFill>
                  <a:srgbClr val="484848"/>
                </a:solidFill>
                <a:latin typeface="+mn-ea"/>
              </a:rPr>
              <a:t>Change</a:t>
            </a:r>
            <a:endParaRPr lang="ko-KR" altLang="en-US" b="1" dirty="0">
              <a:solidFill>
                <a:srgbClr val="484848"/>
              </a:solidFill>
              <a:latin typeface="+mn-ea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5058273" y="1838882"/>
            <a:ext cx="3330772" cy="2366652"/>
          </a:xfrm>
          <a:prstGeom prst="rect">
            <a:avLst/>
          </a:prstGeom>
          <a:pattFill prst="pct5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r"/>
            <a:endParaRPr lang="ko-KR" altLang="en-US" sz="1400" dirty="0"/>
          </a:p>
        </p:txBody>
      </p:sp>
      <p:sp>
        <p:nvSpPr>
          <p:cNvPr id="131" name="양쪽 모서리가 둥근 사각형 130"/>
          <p:cNvSpPr/>
          <p:nvPr/>
        </p:nvSpPr>
        <p:spPr>
          <a:xfrm>
            <a:off x="5065675" y="1479456"/>
            <a:ext cx="3318068" cy="3594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143504" y="1500180"/>
            <a:ext cx="3259062" cy="2939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Changes in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Plantation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ap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Korea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2" name="양쪽 모서리가 둥근 사각형 231"/>
          <p:cNvSpPr/>
          <p:nvPr/>
        </p:nvSpPr>
        <p:spPr>
          <a:xfrm>
            <a:off x="934435" y="1479249"/>
            <a:ext cx="3318068" cy="3596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7F0F9"/>
          </a:solidFill>
          <a:ln>
            <a:noFill/>
          </a:ln>
          <a:effectLst>
            <a:outerShdw blurRad="63500" dir="600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rgbClr val="2A4AA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92295" y="1533881"/>
            <a:ext cx="2467115" cy="293973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Temperature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ise by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2050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7" name="AutoShape 14"/>
          <p:cNvSpPr>
            <a:spLocks/>
          </p:cNvSpPr>
          <p:nvPr/>
        </p:nvSpPr>
        <p:spPr bwMode="auto">
          <a:xfrm>
            <a:off x="1466799" y="3071816"/>
            <a:ext cx="2142514" cy="838080"/>
          </a:xfrm>
          <a:custGeom>
            <a:avLst/>
            <a:gdLst>
              <a:gd name="T0" fmla="*/ 0 w 21457"/>
              <a:gd name="T1" fmla="*/ 0 h 21600"/>
              <a:gd name="T2" fmla="*/ 0 w 21457"/>
              <a:gd name="T3" fmla="*/ 22 h 21600"/>
              <a:gd name="T4" fmla="*/ 39 w 21457"/>
              <a:gd name="T5" fmla="*/ 26 h 21600"/>
              <a:gd name="T6" fmla="*/ 531 w 21457"/>
              <a:gd name="T7" fmla="*/ 2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7" h="21600">
                <a:moveTo>
                  <a:pt x="3" y="0"/>
                </a:moveTo>
                <a:lnTo>
                  <a:pt x="3" y="18531"/>
                </a:lnTo>
                <a:cubicBezTo>
                  <a:pt x="3" y="18531"/>
                  <a:pt x="-143" y="21600"/>
                  <a:pt x="1568" y="21600"/>
                </a:cubicBezTo>
                <a:cubicBezTo>
                  <a:pt x="3279" y="21600"/>
                  <a:pt x="21457" y="21585"/>
                  <a:pt x="21457" y="21585"/>
                </a:cubicBezTo>
              </a:path>
            </a:pathLst>
          </a:custGeom>
          <a:noFill/>
          <a:ln w="3175" cap="flat">
            <a:solidFill>
              <a:srgbClr val="CDCCC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700" dirty="0">
              <a:latin typeface="Roboto Light"/>
            </a:endParaRPr>
          </a:p>
        </p:txBody>
      </p:sp>
      <p:sp>
        <p:nvSpPr>
          <p:cNvPr id="238" name="Rectangle 50"/>
          <p:cNvSpPr>
            <a:spLocks/>
          </p:cNvSpPr>
          <p:nvPr/>
        </p:nvSpPr>
        <p:spPr bwMode="auto">
          <a:xfrm>
            <a:off x="1949250" y="4046394"/>
            <a:ext cx="2997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900" dirty="0">
                <a:latin typeface="+mj-ea"/>
                <a:ea typeface="+mj-ea"/>
                <a:cs typeface="Roboto Regular"/>
                <a:sym typeface="Source Sans Pro Bold" charset="0"/>
              </a:rPr>
              <a:t>Korea</a:t>
            </a:r>
            <a:endParaRPr lang="en-US" sz="700" dirty="0">
              <a:latin typeface="+mj-ea"/>
              <a:ea typeface="+mj-ea"/>
              <a:cs typeface="Roboto Regular"/>
              <a:sym typeface="Source Sans Pro" charset="0"/>
            </a:endParaRPr>
          </a:p>
        </p:txBody>
      </p:sp>
      <p:sp>
        <p:nvSpPr>
          <p:cNvPr id="240" name="Rectangle 54"/>
          <p:cNvSpPr>
            <a:spLocks/>
          </p:cNvSpPr>
          <p:nvPr/>
        </p:nvSpPr>
        <p:spPr bwMode="auto">
          <a:xfrm>
            <a:off x="2944677" y="4046394"/>
            <a:ext cx="3366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900" dirty="0">
                <a:latin typeface="+mj-ea"/>
                <a:ea typeface="+mj-ea"/>
                <a:cs typeface="Roboto Regular"/>
                <a:sym typeface="Source Sans Pro Bold" charset="0"/>
              </a:rPr>
              <a:t>Global</a:t>
            </a:r>
            <a:endParaRPr lang="en-US" sz="700" dirty="0">
              <a:latin typeface="+mj-ea"/>
              <a:ea typeface="+mj-ea"/>
              <a:cs typeface="Roboto Regular"/>
              <a:sym typeface="Source Sans Pro" charset="0"/>
            </a:endParaRPr>
          </a:p>
        </p:txBody>
      </p:sp>
      <p:cxnSp>
        <p:nvCxnSpPr>
          <p:cNvPr id="241" name="직선 연결선 240"/>
          <p:cNvCxnSpPr/>
          <p:nvPr/>
        </p:nvCxnSpPr>
        <p:spPr>
          <a:xfrm flipV="1">
            <a:off x="1471915" y="2161744"/>
            <a:ext cx="0" cy="10868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위쪽 화살표 135"/>
          <p:cNvSpPr/>
          <p:nvPr/>
        </p:nvSpPr>
        <p:spPr>
          <a:xfrm>
            <a:off x="1714480" y="2643188"/>
            <a:ext cx="785818" cy="1285884"/>
          </a:xfrm>
          <a:prstGeom prst="upArrow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200" spc="-150" dirty="0">
              <a:solidFill>
                <a:schemeClr val="bg1"/>
              </a:solidFill>
              <a:latin typeface="+mj-ea"/>
            </a:endParaRPr>
          </a:p>
          <a:p>
            <a:pPr algn="ctr"/>
            <a:endParaRPr lang="ko-KR" altLang="en-US" dirty="0"/>
          </a:p>
        </p:txBody>
      </p:sp>
      <p:sp>
        <p:nvSpPr>
          <p:cNvPr id="141" name="위쪽 화살표 140"/>
          <p:cNvSpPr/>
          <p:nvPr/>
        </p:nvSpPr>
        <p:spPr>
          <a:xfrm>
            <a:off x="2786050" y="3143254"/>
            <a:ext cx="642942" cy="78581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1857356" y="3412488"/>
            <a:ext cx="500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+mj-ea"/>
              </a:rPr>
              <a:t>3.4 </a:t>
            </a:r>
            <a:r>
              <a:rPr lang="ko-KR" altLang="en-US" sz="900" b="1" dirty="0">
                <a:solidFill>
                  <a:schemeClr val="bg1"/>
                </a:solidFill>
                <a:latin typeface="+mj-ea"/>
              </a:rPr>
              <a:t>℃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857488" y="3429006"/>
            <a:ext cx="500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+mj-ea"/>
              </a:rPr>
              <a:t>2.3 </a:t>
            </a:r>
            <a:r>
              <a:rPr lang="ko-KR" altLang="en-US" sz="900" b="1" dirty="0">
                <a:solidFill>
                  <a:schemeClr val="bg1"/>
                </a:solidFill>
                <a:latin typeface="+mj-ea"/>
              </a:rPr>
              <a:t>℃</a:t>
            </a:r>
          </a:p>
        </p:txBody>
      </p:sp>
      <p:pic>
        <p:nvPicPr>
          <p:cNvPr id="150" name="_x448472208" descr="EMB000046b80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8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073" y="162122"/>
            <a:ext cx="4050241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Ⅱ. Needs for Smart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fld id="{A91277C7-1CF2-4D7F-828A-BF1FA88000D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1277950" y="1643757"/>
            <a:ext cx="6804130" cy="1186525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rgbClr val="2A4AA0"/>
                </a:solidFill>
              </a:rPr>
              <a:t>digital</a:t>
            </a:r>
            <a:r>
              <a:rPr lang="ko-KR" altLang="en-US" sz="1400" b="1" dirty="0">
                <a:solidFill>
                  <a:srgbClr val="2A4AA0"/>
                </a:solidFill>
              </a:rPr>
              <a:t> </a:t>
            </a:r>
            <a:r>
              <a:rPr lang="en-US" altLang="ko-KR" sz="1400" b="1" dirty="0">
                <a:solidFill>
                  <a:srgbClr val="2A4AA0"/>
                </a:solidFill>
              </a:rPr>
              <a:t>agriculture, </a:t>
            </a:r>
            <a:r>
              <a:rPr lang="en-US" altLang="ko-KR" sz="1400" b="1" dirty="0" smtClean="0">
                <a:solidFill>
                  <a:srgbClr val="2A4AA0"/>
                </a:solidFill>
              </a:rPr>
              <a:t>data agriculture or precision </a:t>
            </a:r>
            <a:r>
              <a:rPr lang="en-US" altLang="ko-KR" sz="1400" b="1" dirty="0">
                <a:solidFill>
                  <a:srgbClr val="2A4AA0"/>
                </a:solidFill>
              </a:rPr>
              <a:t>agriculture, etc.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countries</a:t>
            </a:r>
          </a:p>
          <a:p>
            <a:pPr fontAlgn="base">
              <a:lnSpc>
                <a:spcPct val="120000"/>
              </a:lnSpc>
            </a:pPr>
            <a:endParaRPr lang="en-US" altLang="ko-K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Generally,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means using a data-based ICT convergence technology in the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entire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agricultural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cycle from production to distribution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 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1695" y="1160040"/>
            <a:ext cx="3492977" cy="340140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What is Smart Agriculture?  </a:t>
            </a:r>
            <a:endParaRPr lang="ko-KR" altLang="en-US" sz="1700" b="1" dirty="0">
              <a:solidFill>
                <a:srgbClr val="484848"/>
              </a:solidFill>
              <a:latin typeface="+mn-ea"/>
            </a:endParaRPr>
          </a:p>
        </p:txBody>
      </p:sp>
      <p:cxnSp>
        <p:nvCxnSpPr>
          <p:cNvPr id="67" name="직선 연결선 66"/>
          <p:cNvCxnSpPr>
            <a:cxnSpLocks/>
          </p:cNvCxnSpPr>
          <p:nvPr/>
        </p:nvCxnSpPr>
        <p:spPr>
          <a:xfrm flipV="1">
            <a:off x="909851" y="1511436"/>
            <a:ext cx="584745" cy="1823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/>
        </p:nvCxnSpPr>
        <p:spPr>
          <a:xfrm>
            <a:off x="1307955" y="1513846"/>
            <a:ext cx="6990750" cy="6651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0563FC9-D1CF-4EE9-AAC5-2D72FE1FA0CA}"/>
              </a:ext>
            </a:extLst>
          </p:cNvPr>
          <p:cNvSpPr txBox="1"/>
          <p:nvPr/>
        </p:nvSpPr>
        <p:spPr>
          <a:xfrm>
            <a:off x="841695" y="2991618"/>
            <a:ext cx="2454900" cy="340140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What is Smart Farm?</a:t>
            </a:r>
            <a:endParaRPr lang="ko-KR" altLang="en-US" sz="1700" b="1" dirty="0">
              <a:solidFill>
                <a:srgbClr val="484848"/>
              </a:solidFill>
              <a:latin typeface="+mn-ea"/>
            </a:endParaRP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xmlns="" id="{91BD033A-066E-4726-9A4F-BB75318F9147}"/>
              </a:ext>
            </a:extLst>
          </p:cNvPr>
          <p:cNvCxnSpPr>
            <a:cxnSpLocks/>
          </p:cNvCxnSpPr>
          <p:nvPr/>
        </p:nvCxnSpPr>
        <p:spPr>
          <a:xfrm>
            <a:off x="902938" y="3289267"/>
            <a:ext cx="591658" cy="0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xmlns="" id="{35F183E9-9BA2-41EE-9FDF-EF08B82E524A}"/>
              </a:ext>
            </a:extLst>
          </p:cNvPr>
          <p:cNvCxnSpPr>
            <a:cxnSpLocks/>
          </p:cNvCxnSpPr>
          <p:nvPr/>
        </p:nvCxnSpPr>
        <p:spPr>
          <a:xfrm>
            <a:off x="1287853" y="3261555"/>
            <a:ext cx="6987293" cy="9080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1268332" y="3431910"/>
            <a:ext cx="6804130" cy="854126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Means a farm that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ICT technologies to the protected horticulture, fruit, livestock and crop farming to maintain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 proper growth conditions through remote or automated control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77C7-1CF2-4D7F-828A-BF1FA88000D0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346072" y="173659"/>
            <a:ext cx="4050241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Ⅱ. Needs for Smart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84764" y="1500180"/>
            <a:ext cx="4391344" cy="103531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headEnd type="oval"/>
            <a:tailEnd type="oval"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707060" y="928676"/>
            <a:ext cx="1577579" cy="509417"/>
          </a:xfrm>
          <a:prstGeom prst="rect">
            <a:avLst/>
          </a:prstGeom>
          <a:noFill/>
        </p:spPr>
        <p:txBody>
          <a:bodyPr wrap="square" lIns="77770" tIns="38885" rIns="77770" bIns="38885">
            <a:spAutoFit/>
          </a:bodyPr>
          <a:lstStyle/>
          <a:p>
            <a:pPr algn="ctr"/>
            <a:r>
              <a:rPr lang="ko-KR" altLang="en-US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① </a:t>
            </a:r>
            <a:r>
              <a:rPr lang="en-US" altLang="ko-KR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Improved 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Productivity </a:t>
            </a:r>
            <a:endParaRPr lang="en-US" altLang="ko-KR" sz="1400" b="1" spc="-128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214546" y="1000114"/>
            <a:ext cx="6790448" cy="401695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ptimal growth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conditions </a:t>
            </a:r>
            <a:r>
              <a:rPr lang="ko-KR" altLang="en-US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Reduction of inputs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labor</a:t>
            </a:r>
            <a:r>
              <a:rPr lang="ko-KR" altLang="en-US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Improved productivity </a:t>
            </a:r>
            <a:r>
              <a:rPr lang="en-US" altLang="ko-KR" sz="9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(40% increase </a:t>
            </a:r>
            <a:r>
              <a:rPr lang="en-US" altLang="ko-KR" sz="9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 </a:t>
            </a:r>
            <a:r>
              <a:rPr lang="en-US" altLang="ko-KR" sz="9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per </a:t>
            </a:r>
            <a:r>
              <a:rPr lang="en-US" altLang="ko-KR" sz="9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capita production, SNU)</a:t>
            </a:r>
            <a:r>
              <a:rPr lang="ko-KR" altLang="en-US" sz="900" spc="-43" dirty="0">
                <a:gradFill flip="none" rotWithShape="1">
                  <a:gsLst>
                    <a:gs pos="95745">
                      <a:prstClr val="black">
                        <a:lumMod val="75000"/>
                        <a:lumOff val="25000"/>
                      </a:prstClr>
                    </a:gs>
                    <a:gs pos="81000">
                      <a:prstClr val="black">
                        <a:lumMod val="75000"/>
                        <a:lumOff val="25000"/>
                      </a:prstClr>
                    </a:gs>
                  </a:gsLst>
                  <a:lin ang="8100000" scaled="1"/>
                  <a:tileRect/>
                </a:gradFill>
                <a:latin typeface="+mj-ea"/>
                <a:ea typeface="+mj-ea"/>
              </a:rPr>
              <a:t>   </a:t>
            </a:r>
            <a:endParaRPr lang="en-US" altLang="ko-KR" sz="900" spc="-43" dirty="0">
              <a:gradFill flip="none" rotWithShape="1">
                <a:gsLst>
                  <a:gs pos="95745">
                    <a:prstClr val="black">
                      <a:lumMod val="75000"/>
                      <a:lumOff val="25000"/>
                    </a:prstClr>
                  </a:gs>
                  <a:gs pos="81000">
                    <a:prstClr val="black">
                      <a:lumMod val="75000"/>
                      <a:lumOff val="25000"/>
                    </a:prstClr>
                  </a:gs>
                </a:gsLst>
                <a:lin ang="81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56" name="이등변 삼각형 55"/>
          <p:cNvSpPr/>
          <p:nvPr/>
        </p:nvSpPr>
        <p:spPr>
          <a:xfrm rot="5400000">
            <a:off x="6366118" y="1063384"/>
            <a:ext cx="145211" cy="161547"/>
          </a:xfrm>
          <a:prstGeom prst="triangle">
            <a:avLst/>
          </a:prstGeom>
          <a:solidFill>
            <a:srgbClr val="3050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37858" y="1500180"/>
            <a:ext cx="2748918" cy="103531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headEnd type="oval"/>
            <a:tailEnd type="oval"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5753080" y="1779187"/>
            <a:ext cx="2416759" cy="802644"/>
            <a:chOff x="5853685" y="2999695"/>
            <a:chExt cx="2834531" cy="1255122"/>
          </a:xfrm>
        </p:grpSpPr>
        <p:sp>
          <p:nvSpPr>
            <p:cNvPr id="112" name="TextBox 111"/>
            <p:cNvSpPr txBox="1"/>
            <p:nvPr/>
          </p:nvSpPr>
          <p:spPr>
            <a:xfrm>
              <a:off x="5937094" y="3677277"/>
              <a:ext cx="515526" cy="360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+mj-ea"/>
                  <a:ea typeface="+mj-ea"/>
                </a:rPr>
                <a:t>Yield</a:t>
              </a:r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111" name="아래쪽 화살표 110"/>
            <p:cNvSpPr/>
            <p:nvPr/>
          </p:nvSpPr>
          <p:spPr>
            <a:xfrm>
              <a:off x="6082803" y="3195381"/>
              <a:ext cx="282066" cy="235885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284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113" name="아래쪽 화살표 112"/>
            <p:cNvSpPr/>
            <p:nvPr/>
          </p:nvSpPr>
          <p:spPr>
            <a:xfrm rot="10800000">
              <a:off x="6740564" y="3077134"/>
              <a:ext cx="282066" cy="539531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284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114" name="아래쪽 화살표 113"/>
            <p:cNvSpPr/>
            <p:nvPr/>
          </p:nvSpPr>
          <p:spPr>
            <a:xfrm>
              <a:off x="7403807" y="3574150"/>
              <a:ext cx="282066" cy="202522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117" name="아래쪽 화살표 116"/>
            <p:cNvSpPr/>
            <p:nvPr/>
          </p:nvSpPr>
          <p:spPr>
            <a:xfrm>
              <a:off x="8064008" y="3454794"/>
              <a:ext cx="282066" cy="609495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5853685" y="3431600"/>
              <a:ext cx="2655315" cy="23489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970024" y="3388236"/>
              <a:ext cx="579449" cy="433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8489D"/>
                  </a:solidFill>
                  <a:latin typeface="+mj-ea"/>
                  <a:ea typeface="+mj-ea"/>
                </a:rPr>
                <a:t>27.9</a:t>
              </a:r>
              <a:endParaRPr lang="ko-KR" altLang="en-US" sz="1200" b="1" dirty="0">
                <a:solidFill>
                  <a:srgbClr val="28489D"/>
                </a:solidFill>
                <a:latin typeface="+mj-ea"/>
                <a:ea typeface="+mj-ea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24807" y="3388236"/>
              <a:ext cx="579449" cy="433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8489D"/>
                  </a:solidFill>
                  <a:latin typeface="+mj-ea"/>
                  <a:ea typeface="+mj-ea"/>
                </a:rPr>
                <a:t>40.4</a:t>
              </a:r>
              <a:endParaRPr lang="ko-KR" altLang="en-US" sz="1200" b="1" dirty="0">
                <a:solidFill>
                  <a:srgbClr val="28489D"/>
                </a:solidFill>
                <a:latin typeface="+mj-ea"/>
                <a:ea typeface="+mj-ea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59873" y="3380153"/>
              <a:ext cx="654653" cy="4331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00000"/>
                  </a:solidFill>
                  <a:latin typeface="+mj-ea"/>
                  <a:ea typeface="+mj-ea"/>
                </a:rPr>
                <a:t>-15.9</a:t>
              </a:r>
              <a:endParaRPr lang="ko-KR" altLang="en-US" sz="12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924087" y="3380153"/>
              <a:ext cx="654653" cy="433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00000"/>
                  </a:solidFill>
                  <a:latin typeface="+mj-ea"/>
                  <a:ea typeface="+mj-ea"/>
                </a:rPr>
                <a:t>-53.7</a:t>
              </a:r>
              <a:endParaRPr lang="ko-KR" altLang="en-US" sz="12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4" name="그룹 9"/>
            <p:cNvGrpSpPr/>
            <p:nvPr/>
          </p:nvGrpSpPr>
          <p:grpSpPr>
            <a:xfrm>
              <a:off x="5903054" y="3428373"/>
              <a:ext cx="2633386" cy="238125"/>
              <a:chOff x="5903054" y="3507357"/>
              <a:chExt cx="1886275" cy="238125"/>
            </a:xfrm>
          </p:grpSpPr>
          <p:cxnSp>
            <p:nvCxnSpPr>
              <p:cNvPr id="109" name="직선 연결선 108"/>
              <p:cNvCxnSpPr/>
              <p:nvPr/>
            </p:nvCxnSpPr>
            <p:spPr>
              <a:xfrm flipH="1">
                <a:off x="5903054" y="3745482"/>
                <a:ext cx="1886275" cy="0"/>
              </a:xfrm>
              <a:prstGeom prst="line">
                <a:avLst/>
              </a:prstGeom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130"/>
              <p:cNvCxnSpPr/>
              <p:nvPr/>
            </p:nvCxnSpPr>
            <p:spPr>
              <a:xfrm flipH="1">
                <a:off x="5903054" y="3507357"/>
                <a:ext cx="1886275" cy="0"/>
              </a:xfrm>
              <a:prstGeom prst="line">
                <a:avLst/>
              </a:prstGeom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6601754" y="3677280"/>
              <a:ext cx="884026" cy="57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+mj-ea"/>
                  <a:ea typeface="+mj-ea"/>
                </a:rPr>
                <a:t>Yield</a:t>
              </a:r>
              <a:endParaRPr lang="en-US" altLang="ko-KR" sz="900" dirty="0">
                <a:latin typeface="+mj-ea"/>
                <a:ea typeface="+mj-ea"/>
              </a:endParaRPr>
            </a:p>
            <a:p>
              <a:r>
                <a:rPr lang="en-US" altLang="ko-KR" sz="900" dirty="0">
                  <a:latin typeface="+mj-ea"/>
                  <a:ea typeface="+mj-ea"/>
                </a:rPr>
                <a:t>per person</a:t>
              </a:r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263955" y="2999695"/>
              <a:ext cx="653268" cy="57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+mj-ea"/>
                  <a:ea typeface="+mj-ea"/>
                </a:rPr>
                <a:t>Labor </a:t>
              </a:r>
              <a:r>
                <a:rPr lang="en-US" altLang="ko-KR" sz="900" dirty="0">
                  <a:latin typeface="+mj-ea"/>
                  <a:ea typeface="+mj-ea"/>
                </a:rPr>
                <a:t>Cost</a:t>
              </a:r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917223" y="3012059"/>
              <a:ext cx="770993" cy="57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+mj-ea"/>
                  <a:ea typeface="+mj-ea"/>
                </a:rPr>
                <a:t>Pest &amp; Disease </a:t>
              </a:r>
              <a:endParaRPr lang="ko-KR" altLang="en-US" sz="900" dirty="0">
                <a:latin typeface="+mj-ea"/>
                <a:ea typeface="+mj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18247" y="1527529"/>
            <a:ext cx="2293862" cy="23241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Farms Adopted 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Smart 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Farming (%)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2" name="이등변 삼각형 191"/>
          <p:cNvSpPr/>
          <p:nvPr/>
        </p:nvSpPr>
        <p:spPr>
          <a:xfrm rot="5400000">
            <a:off x="2232144" y="1938068"/>
            <a:ext cx="111492" cy="124034"/>
          </a:xfrm>
          <a:prstGeom prst="triangle">
            <a:avLst/>
          </a:prstGeom>
          <a:solidFill>
            <a:srgbClr val="30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3" name="이등변 삼각형 192"/>
          <p:cNvSpPr/>
          <p:nvPr/>
        </p:nvSpPr>
        <p:spPr>
          <a:xfrm rot="5400000">
            <a:off x="3644549" y="1938068"/>
            <a:ext cx="111492" cy="124034"/>
          </a:xfrm>
          <a:prstGeom prst="triangle">
            <a:avLst/>
          </a:prstGeom>
          <a:solidFill>
            <a:srgbClr val="30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16"/>
          <p:cNvGrpSpPr/>
          <p:nvPr/>
        </p:nvGrpSpPr>
        <p:grpSpPr>
          <a:xfrm>
            <a:off x="937053" y="1546067"/>
            <a:ext cx="1239790" cy="929893"/>
            <a:chOff x="987188" y="3093034"/>
            <a:chExt cx="1113655" cy="1113654"/>
          </a:xfrm>
        </p:grpSpPr>
        <p:sp>
          <p:nvSpPr>
            <p:cNvPr id="64" name="타원 63"/>
            <p:cNvSpPr/>
            <p:nvPr/>
          </p:nvSpPr>
          <p:spPr>
            <a:xfrm>
              <a:off x="987189" y="3093034"/>
              <a:ext cx="1113654" cy="1113654"/>
            </a:xfrm>
            <a:prstGeom prst="ellipse">
              <a:avLst/>
            </a:prstGeom>
            <a:solidFill>
              <a:srgbClr val="05B2D7"/>
            </a:solidFill>
            <a:ln>
              <a:solidFill>
                <a:srgbClr val="05B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5" name="원형 14"/>
            <p:cNvSpPr/>
            <p:nvPr/>
          </p:nvSpPr>
          <p:spPr>
            <a:xfrm>
              <a:off x="987188" y="3095788"/>
              <a:ext cx="1111226" cy="1110898"/>
            </a:xfrm>
            <a:prstGeom prst="pie">
              <a:avLst>
                <a:gd name="adj1" fmla="val 0"/>
                <a:gd name="adj2" fmla="val 10796073"/>
              </a:avLst>
            </a:prstGeom>
            <a:solidFill>
              <a:schemeClr val="bg1"/>
            </a:solidFill>
            <a:ln>
              <a:solidFill>
                <a:srgbClr val="05B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8717" y="2024409"/>
            <a:ext cx="1724796" cy="3555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Temperature, humidity, CO2</a:t>
            </a:r>
          </a:p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growth </a:t>
            </a:r>
            <a:r>
              <a:rPr lang="en-US" altLang="ko-K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speed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그룹 17"/>
          <p:cNvGrpSpPr/>
          <p:nvPr/>
        </p:nvGrpSpPr>
        <p:grpSpPr>
          <a:xfrm>
            <a:off x="2418154" y="1546067"/>
            <a:ext cx="1239789" cy="929893"/>
            <a:chOff x="2334976" y="3093034"/>
            <a:chExt cx="1113654" cy="1113654"/>
          </a:xfrm>
        </p:grpSpPr>
        <p:sp>
          <p:nvSpPr>
            <p:cNvPr id="66" name="타원 65"/>
            <p:cNvSpPr/>
            <p:nvPr/>
          </p:nvSpPr>
          <p:spPr>
            <a:xfrm>
              <a:off x="2334976" y="3093034"/>
              <a:ext cx="1113654" cy="1113654"/>
            </a:xfrm>
            <a:prstGeom prst="ellipse">
              <a:avLst/>
            </a:prstGeom>
            <a:solidFill>
              <a:srgbClr val="64B612"/>
            </a:solidFill>
            <a:ln>
              <a:solidFill>
                <a:srgbClr val="64B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94" name="원형 193"/>
            <p:cNvSpPr/>
            <p:nvPr/>
          </p:nvSpPr>
          <p:spPr>
            <a:xfrm>
              <a:off x="2335698" y="3095788"/>
              <a:ext cx="1111226" cy="1110898"/>
            </a:xfrm>
            <a:prstGeom prst="pie">
              <a:avLst>
                <a:gd name="adj1" fmla="val 0"/>
                <a:gd name="adj2" fmla="val 10796073"/>
              </a:avLst>
            </a:prstGeom>
            <a:solidFill>
              <a:schemeClr val="bg1"/>
            </a:solidFill>
            <a:ln>
              <a:solidFill>
                <a:srgbClr val="64B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그룹 18"/>
          <p:cNvGrpSpPr/>
          <p:nvPr/>
        </p:nvGrpSpPr>
        <p:grpSpPr>
          <a:xfrm>
            <a:off x="3787411" y="1546067"/>
            <a:ext cx="1240391" cy="929893"/>
            <a:chOff x="3690475" y="3093034"/>
            <a:chExt cx="1114195" cy="1113654"/>
          </a:xfrm>
        </p:grpSpPr>
        <p:sp>
          <p:nvSpPr>
            <p:cNvPr id="67" name="타원 66"/>
            <p:cNvSpPr/>
            <p:nvPr/>
          </p:nvSpPr>
          <p:spPr>
            <a:xfrm>
              <a:off x="3690475" y="3093034"/>
              <a:ext cx="1113654" cy="1113654"/>
            </a:xfrm>
            <a:prstGeom prst="ellipse">
              <a:avLst/>
            </a:prstGeom>
            <a:solidFill>
              <a:srgbClr val="FF9B09"/>
            </a:solidFill>
            <a:ln>
              <a:solidFill>
                <a:srgbClr val="FF9B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95" name="원형 194"/>
            <p:cNvSpPr/>
            <p:nvPr/>
          </p:nvSpPr>
          <p:spPr>
            <a:xfrm>
              <a:off x="3693444" y="3095788"/>
              <a:ext cx="1111226" cy="1110898"/>
            </a:xfrm>
            <a:prstGeom prst="pie">
              <a:avLst>
                <a:gd name="adj1" fmla="val 0"/>
                <a:gd name="adj2" fmla="val 10796073"/>
              </a:avLst>
            </a:prstGeom>
            <a:solidFill>
              <a:schemeClr val="bg1"/>
            </a:solidFill>
            <a:ln>
              <a:solidFill>
                <a:srgbClr val="FF9B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2152662" y="2022088"/>
            <a:ext cx="1601365" cy="3555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Big data analysis</a:t>
            </a:r>
          </a:p>
          <a:p>
            <a:pPr algn="ctr"/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Growth management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S/W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964590" y="2011199"/>
            <a:ext cx="1606815" cy="4940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CO2, </a:t>
            </a:r>
            <a:r>
              <a:rPr lang="en-US" altLang="ko-KR" sz="900" b="1" spc="-8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nutrients and feed supply</a:t>
            </a:r>
            <a:endParaRPr lang="en-US" altLang="ko-KR" sz="900" b="1" spc="-8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900" b="1" spc="-8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A/C </a:t>
            </a:r>
            <a:r>
              <a:rPr lang="en-US" altLang="ko-KR" sz="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and </a:t>
            </a:r>
            <a:r>
              <a:rPr lang="en-US" altLang="ko-KR" sz="900" b="1" spc="-8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heating operation </a:t>
            </a:r>
            <a:endParaRPr lang="en-US" altLang="ko-KR" sz="900" b="1" spc="-8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900" b="1" spc="-8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</a:t>
            </a:r>
            <a:r>
              <a:rPr lang="en-US" altLang="ko-KR" sz="900" b="1" spc="-8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indow operation</a:t>
            </a:r>
            <a:endParaRPr lang="ko-KR" altLang="en-US" sz="900" b="1" spc="-8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8302" y="1668881"/>
            <a:ext cx="1734414" cy="3555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j-ea"/>
                <a:ea typeface="+mj-ea"/>
              </a:rPr>
              <a:t>Collecting environment and </a:t>
            </a:r>
          </a:p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j-ea"/>
                <a:ea typeface="+mj-ea"/>
              </a:rPr>
              <a:t>growth information</a:t>
            </a:r>
            <a:endParaRPr lang="ko-KR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2411042" y="1622231"/>
            <a:ext cx="1168554" cy="3555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j-ea"/>
                <a:ea typeface="+mj-ea"/>
              </a:rPr>
              <a:t>Optimizing </a:t>
            </a:r>
          </a:p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j-ea"/>
                <a:ea typeface="+mj-ea"/>
              </a:rPr>
              <a:t>growth </a:t>
            </a:r>
            <a:r>
              <a:rPr lang="en-US" altLang="ko-KR" sz="900" b="1" dirty="0">
                <a:solidFill>
                  <a:schemeClr val="bg1"/>
                </a:solidFill>
                <a:latin typeface="+mj-ea"/>
                <a:ea typeface="+mj-ea"/>
              </a:rPr>
              <a:t>conditions</a:t>
            </a:r>
            <a:endParaRPr lang="ko-KR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806399" y="1627499"/>
            <a:ext cx="1208629" cy="355528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j-ea"/>
                <a:ea typeface="+mj-ea"/>
              </a:rPr>
              <a:t>Precise and </a:t>
            </a:r>
          </a:p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j-ea"/>
                <a:ea typeface="+mj-ea"/>
              </a:rPr>
              <a:t>Automated control</a:t>
            </a:r>
            <a:endParaRPr lang="ko-KR" altLang="en-US" sz="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1" name="타원 200"/>
          <p:cNvSpPr/>
          <p:nvPr/>
        </p:nvSpPr>
        <p:spPr>
          <a:xfrm>
            <a:off x="5956549" y="1592085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203" name="타원 202"/>
          <p:cNvSpPr/>
          <p:nvPr/>
        </p:nvSpPr>
        <p:spPr>
          <a:xfrm>
            <a:off x="3934261" y="2173837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04" name="타원 203"/>
          <p:cNvSpPr/>
          <p:nvPr/>
        </p:nvSpPr>
        <p:spPr>
          <a:xfrm>
            <a:off x="3934299" y="2077798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05" name="타원 204"/>
          <p:cNvSpPr/>
          <p:nvPr/>
        </p:nvSpPr>
        <p:spPr>
          <a:xfrm>
            <a:off x="2519738" y="2182468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06" name="타원 205"/>
          <p:cNvSpPr/>
          <p:nvPr/>
        </p:nvSpPr>
        <p:spPr>
          <a:xfrm>
            <a:off x="2516871" y="2076434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07" name="타원 206"/>
          <p:cNvSpPr/>
          <p:nvPr/>
        </p:nvSpPr>
        <p:spPr>
          <a:xfrm>
            <a:off x="1122511" y="2182468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08" name="타원 207"/>
          <p:cNvSpPr/>
          <p:nvPr/>
        </p:nvSpPr>
        <p:spPr>
          <a:xfrm>
            <a:off x="1119644" y="2076434"/>
            <a:ext cx="61698" cy="46276"/>
          </a:xfrm>
          <a:prstGeom prst="ellipse">
            <a:avLst/>
          </a:prstGeom>
          <a:solidFill>
            <a:srgbClr val="2A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785786" y="2857502"/>
            <a:ext cx="2714644" cy="293973"/>
          </a:xfrm>
          <a:prstGeom prst="rect">
            <a:avLst/>
          </a:prstGeom>
          <a:noFill/>
        </p:spPr>
        <p:txBody>
          <a:bodyPr wrap="square" lIns="77770" tIns="38885" rIns="77770" bIns="38885">
            <a:spAutoFit/>
          </a:bodyPr>
          <a:lstStyle/>
          <a:p>
            <a:pPr algn="ctr"/>
            <a:r>
              <a:rPr lang="ko-KR" altLang="en-US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② 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esponse to 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Climate Change </a:t>
            </a:r>
            <a:endParaRPr lang="en-US" altLang="ko-KR" sz="1400" b="1" spc="-128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000100" y="3286130"/>
            <a:ext cx="794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 terms of protected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horticulture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ac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tive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response to climate change is possible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through environment control.</a:t>
            </a:r>
            <a:endParaRPr lang="en-US" altLang="ko-KR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이등변 삼각형 53">
            <a:extLst>
              <a:ext uri="{FF2B5EF4-FFF2-40B4-BE49-F238E27FC236}">
                <a16:creationId xmlns:a16="http://schemas.microsoft.com/office/drawing/2014/main" xmlns="" id="{1B38B610-28AD-4066-AE07-384A5BA3898A}"/>
              </a:ext>
            </a:extLst>
          </p:cNvPr>
          <p:cNvSpPr/>
          <p:nvPr/>
        </p:nvSpPr>
        <p:spPr>
          <a:xfrm rot="5400000">
            <a:off x="4151540" y="1063384"/>
            <a:ext cx="145211" cy="161547"/>
          </a:xfrm>
          <a:prstGeom prst="triangle">
            <a:avLst/>
          </a:prstGeom>
          <a:solidFill>
            <a:srgbClr val="3050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91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77C7-1CF2-4D7F-828A-BF1FA88000D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346072" y="173659"/>
            <a:ext cx="4050241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Ⅱ. Needs for Smart Agriculture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707060" y="714362"/>
            <a:ext cx="2364742" cy="293973"/>
          </a:xfrm>
          <a:prstGeom prst="rect">
            <a:avLst/>
          </a:prstGeom>
          <a:noFill/>
        </p:spPr>
        <p:txBody>
          <a:bodyPr wrap="square" lIns="77770" tIns="38885" rIns="77770" bIns="38885">
            <a:spAutoFit/>
          </a:bodyPr>
          <a:lstStyle/>
          <a:p>
            <a:pPr algn="ctr"/>
            <a:r>
              <a:rPr lang="ko-KR" altLang="en-US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③ 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Attracting Young 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</a:t>
            </a:r>
            <a:r>
              <a:rPr lang="en-US" altLang="ko-KR" sz="1400" b="1" spc="-128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armers</a:t>
            </a:r>
            <a:endParaRPr lang="en-US" altLang="ko-KR" sz="1400" b="1" spc="-128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xmlns="" id="{E50FD7F1-216F-4725-911F-B08A06D9304E}"/>
              </a:ext>
            </a:extLst>
          </p:cNvPr>
          <p:cNvSpPr/>
          <p:nvPr/>
        </p:nvSpPr>
        <p:spPr>
          <a:xfrm>
            <a:off x="785786" y="2706405"/>
            <a:ext cx="2346054" cy="293973"/>
          </a:xfrm>
          <a:prstGeom prst="rect">
            <a:avLst/>
          </a:prstGeom>
          <a:noFill/>
        </p:spPr>
        <p:txBody>
          <a:bodyPr wrap="square" lIns="77770" tIns="38885" rIns="77770" bIns="38885">
            <a:spAutoFit/>
          </a:bodyPr>
          <a:lstStyle/>
          <a:p>
            <a:pPr algn="ctr"/>
            <a:r>
              <a:rPr lang="ko-KR" altLang="en-US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④ </a:t>
            </a:r>
            <a:r>
              <a:rPr lang="en-US" altLang="ko-KR" sz="1400" b="1" spc="-128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Environment-friendly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4643438" y="3143254"/>
            <a:ext cx="4000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Benefits include reduction in peat and disease outbreaks and unnecessary supply of nutrients as well as reduced e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nvironmental burden through odor control.   </a:t>
            </a:r>
            <a:endParaRPr lang="ko-KR" altLang="en-US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43438" y="136266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Use of ICT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technology 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data enables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scientific farming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and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young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farmers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are more attracted to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enter farming business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as they can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remotely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control the farm operation with </a:t>
            </a:r>
            <a:r>
              <a:rPr lang="en-US" altLang="ko-KR" sz="1200" b="1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their mobile </a:t>
            </a:r>
            <a:r>
              <a:rPr lang="en-US" altLang="ko-KR" sz="1200" b="1" spc="-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phone.</a:t>
            </a:r>
            <a:endParaRPr lang="en-US" altLang="ko-KR" sz="1200" b="1" spc="-43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571472" y="1148352"/>
            <a:ext cx="3143272" cy="272696"/>
            <a:chOff x="4953018" y="6354842"/>
            <a:chExt cx="3299226" cy="272696"/>
          </a:xfrm>
        </p:grpSpPr>
        <p:sp>
          <p:nvSpPr>
            <p:cNvPr id="57" name="직사각형 56"/>
            <p:cNvSpPr/>
            <p:nvPr/>
          </p:nvSpPr>
          <p:spPr>
            <a:xfrm>
              <a:off x="4953018" y="6362462"/>
              <a:ext cx="3299226" cy="2542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75630" y="6373622"/>
              <a:ext cx="16172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60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r>
                <a:rPr lang="en-US" altLang="ko-KR" sz="1050" b="1" dirty="0">
                  <a:latin typeface="+mn-ea"/>
                  <a:ea typeface="+mn-ea"/>
                </a:rPr>
                <a:t>Voices from the field</a:t>
              </a:r>
              <a:endParaRPr lang="ko-KR" altLang="en-US" sz="1050" b="1" dirty="0">
                <a:latin typeface="+mn-ea"/>
                <a:ea typeface="+mn-ea"/>
              </a:endParaRPr>
            </a:p>
          </p:txBody>
        </p:sp>
        <p:sp>
          <p:nvSpPr>
            <p:cNvPr id="59" name="양쪽 대괄호 58"/>
            <p:cNvSpPr/>
            <p:nvPr/>
          </p:nvSpPr>
          <p:spPr>
            <a:xfrm>
              <a:off x="4954164" y="6354842"/>
              <a:ext cx="3296934" cy="254273"/>
            </a:xfrm>
            <a:prstGeom prst="bracketPair">
              <a:avLst>
                <a:gd name="adj" fmla="val 0"/>
              </a:avLst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399000" y="1594254"/>
            <a:ext cx="2887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3675" algn="l"/>
              </a:tabLst>
            </a:pP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“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pfront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investment is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burdensome in terms of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050" b="1" spc="-7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automation and cutting-edge facilities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and it is difficult to learn how to operate and maintain.”</a:t>
            </a:r>
            <a:endParaRPr lang="en-US" altLang="ko-KR" sz="1050" b="1" spc="-70" dirty="0">
              <a:ln>
                <a:solidFill>
                  <a:schemeClr val="accent6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589162" y="1646791"/>
            <a:ext cx="849091" cy="353455"/>
            <a:chOff x="5000394" y="2415794"/>
            <a:chExt cx="1461787" cy="505545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5000394" y="2415794"/>
              <a:ext cx="1322400" cy="505545"/>
            </a:xfrm>
            <a:prstGeom prst="roundRect">
              <a:avLst>
                <a:gd name="adj" fmla="val 9692"/>
              </a:avLst>
            </a:prstGeom>
            <a:solidFill>
              <a:srgbClr val="3E9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310826" y="2531089"/>
              <a:ext cx="1151355" cy="35216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Farmers</a:t>
              </a:r>
              <a:endParaRPr lang="ko-KR" altLang="en-US" sz="1000" b="1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2157" y="2449226"/>
              <a:ext cx="326160" cy="360516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1427073" y="2194709"/>
            <a:ext cx="29332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3675" algn="l"/>
              </a:tabLst>
            </a:pPr>
            <a:r>
              <a:rPr lang="en-US" altLang="ko-KR" sz="1050" b="1" spc="-7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“We’re concerned if we can do it well as we don’t have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professional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agricultural </a:t>
            </a:r>
            <a:r>
              <a:rPr lang="en-US" altLang="ko-KR" sz="1050" b="1" spc="-7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knowledge, technology 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nor</a:t>
            </a:r>
            <a:r>
              <a:rPr lang="en-US" altLang="ko-KR" sz="1050" b="1" spc="-70" dirty="0" smtClean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050" b="1" spc="-7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knowhow.”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571474" y="2071685"/>
            <a:ext cx="829379" cy="393796"/>
            <a:chOff x="5397474" y="3067471"/>
            <a:chExt cx="1121250" cy="557355"/>
          </a:xfrm>
        </p:grpSpPr>
        <p:grpSp>
          <p:nvGrpSpPr>
            <p:cNvPr id="74" name="그룹 73"/>
            <p:cNvGrpSpPr/>
            <p:nvPr/>
          </p:nvGrpSpPr>
          <p:grpSpPr>
            <a:xfrm>
              <a:off x="5410689" y="3067471"/>
              <a:ext cx="1108035" cy="557355"/>
              <a:chOff x="5000394" y="2415794"/>
              <a:chExt cx="1396626" cy="557355"/>
            </a:xfrm>
          </p:grpSpPr>
          <p:sp>
            <p:nvSpPr>
              <p:cNvPr id="77" name="모서리가 둥근 직사각형 76"/>
              <p:cNvSpPr/>
              <p:nvPr/>
            </p:nvSpPr>
            <p:spPr>
              <a:xfrm>
                <a:off x="5000394" y="2415794"/>
                <a:ext cx="1322400" cy="505545"/>
              </a:xfrm>
              <a:prstGeom prst="roundRect">
                <a:avLst>
                  <a:gd name="adj" fmla="val 9692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5224632" y="2472200"/>
                <a:ext cx="1172388" cy="500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000" b="1" dirty="0">
                    <a:ln>
                      <a:solidFill>
                        <a:schemeClr val="accent6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Youth</a:t>
                </a:r>
                <a:br>
                  <a:rPr lang="en-US" altLang="ko-KR" sz="1000" b="1" dirty="0">
                    <a:ln>
                      <a:solidFill>
                        <a:schemeClr val="accent6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</a:br>
                <a:r>
                  <a:rPr lang="en-US" altLang="ko-KR" sz="700" b="1" spc="-150" dirty="0">
                    <a:ln>
                      <a:solidFill>
                        <a:schemeClr val="accent6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((Returned/Startups)</a:t>
                </a:r>
              </a:p>
            </p:txBody>
          </p:sp>
        </p:grpSp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9707" b="39961"/>
            <a:stretch/>
          </p:blipFill>
          <p:spPr>
            <a:xfrm>
              <a:off x="5397474" y="3121746"/>
              <a:ext cx="383370" cy="302915"/>
            </a:xfrm>
            <a:prstGeom prst="rect">
              <a:avLst/>
            </a:prstGeom>
          </p:spPr>
        </p:pic>
      </p:grpSp>
      <p:pic>
        <p:nvPicPr>
          <p:cNvPr id="81" name="_x363874384" descr="EMB00002f9c33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25333"/>
            <a:ext cx="2714644" cy="18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91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073" y="162122"/>
            <a:ext cx="3839798" cy="386306"/>
          </a:xfrm>
          <a:prstGeom prst="rect">
            <a:avLst/>
          </a:prstGeom>
          <a:noFill/>
        </p:spPr>
        <p:txBody>
          <a:bodyPr wrap="none" lIns="77770" tIns="38885" rIns="77770" bIns="38885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Ⅲ. </a:t>
            </a:r>
            <a:r>
              <a:rPr lang="en-US" altLang="ko-KR" sz="2000" b="1" dirty="0" smtClean="0">
                <a:solidFill>
                  <a:schemeClr val="bg1"/>
                </a:solidFill>
                <a:latin typeface="+mj-ea"/>
              </a:rPr>
              <a:t>Progress in Smart Farming</a:t>
            </a:r>
            <a:endParaRPr lang="ko-KR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111373" y="4930274"/>
            <a:ext cx="2057400" cy="273844"/>
          </a:xfrm>
        </p:spPr>
        <p:txBody>
          <a:bodyPr/>
          <a:lstStyle/>
          <a:p>
            <a:fld id="{A91277C7-1CF2-4D7F-828A-BF1FA88000D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1277950" y="1269517"/>
            <a:ext cx="6804130" cy="1186525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to spread Smart Farm has increased since 2014</a:t>
            </a:r>
          </a:p>
          <a:p>
            <a:pPr fontAlgn="base">
              <a:lnSpc>
                <a:spcPct val="120000"/>
              </a:lnSpc>
            </a:pPr>
            <a:endParaRPr lang="en-US" altLang="ko-K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(Protected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horticulture) By linking to facility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modernization project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supplying ICT equipment, building smart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greenhouses,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establishing a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horticulture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1695" y="785800"/>
            <a:ext cx="3492977" cy="340140"/>
          </a:xfrm>
          <a:prstGeom prst="rect">
            <a:avLst/>
          </a:prstGeom>
          <a:noFill/>
        </p:spPr>
        <p:txBody>
          <a:bodyPr wrap="square" lIns="77770" tIns="38885" rIns="77770" bIns="38885" rtlCol="0">
            <a:spAutoFit/>
          </a:bodyPr>
          <a:lstStyle/>
          <a:p>
            <a:r>
              <a:rPr lang="en-US" altLang="ko-KR" sz="1700" b="1" dirty="0" smtClean="0">
                <a:solidFill>
                  <a:srgbClr val="484848"/>
                </a:solidFill>
                <a:latin typeface="+mn-ea"/>
              </a:rPr>
              <a:t>Spread </a:t>
            </a:r>
            <a:r>
              <a:rPr lang="en-US" altLang="ko-KR" sz="1700" b="1" dirty="0">
                <a:solidFill>
                  <a:srgbClr val="484848"/>
                </a:solidFill>
                <a:latin typeface="+mn-ea"/>
              </a:rPr>
              <a:t>of Smart Farm </a:t>
            </a:r>
            <a:endParaRPr lang="ko-KR" altLang="en-US" sz="1700" b="1" dirty="0">
              <a:solidFill>
                <a:srgbClr val="484848"/>
              </a:solidFill>
              <a:latin typeface="+mn-ea"/>
            </a:endParaRPr>
          </a:p>
        </p:txBody>
      </p:sp>
      <p:cxnSp>
        <p:nvCxnSpPr>
          <p:cNvPr id="67" name="직선 연결선 66"/>
          <p:cNvCxnSpPr>
            <a:cxnSpLocks/>
          </p:cNvCxnSpPr>
          <p:nvPr/>
        </p:nvCxnSpPr>
        <p:spPr>
          <a:xfrm flipV="1">
            <a:off x="909851" y="1137196"/>
            <a:ext cx="584745" cy="1823"/>
          </a:xfrm>
          <a:prstGeom prst="line">
            <a:avLst/>
          </a:prstGeom>
          <a:ln w="57150"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/>
        </p:nvCxnSpPr>
        <p:spPr>
          <a:xfrm>
            <a:off x="1307955" y="1139606"/>
            <a:ext cx="6990750" cy="6651"/>
          </a:xfrm>
          <a:prstGeom prst="line">
            <a:avLst/>
          </a:prstGeom>
          <a:ln>
            <a:solidFill>
              <a:srgbClr val="2A4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532699"/>
              </p:ext>
            </p:extLst>
          </p:nvPr>
        </p:nvGraphicFramePr>
        <p:xfrm>
          <a:off x="1406037" y="2643188"/>
          <a:ext cx="6023483" cy="1486027"/>
        </p:xfrm>
        <a:graphic>
          <a:graphicData uri="http://schemas.openxmlformats.org/drawingml/2006/table">
            <a:tbl>
              <a:tblPr/>
              <a:tblGrid>
                <a:gridCol w="1045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7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7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7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3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3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56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8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Classification  </a:t>
                      </a:r>
                      <a:r>
                        <a:rPr lang="en-US" altLang="ko-KR" sz="1300" b="1" kern="0" spc="-21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en-US" altLang="ko-KR" sz="1300" b="1" kern="0" spc="-21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Cummulative</a:t>
                      </a:r>
                      <a:r>
                        <a:rPr lang="en-US" altLang="ko-KR" sz="1300" b="1" kern="0" spc="-21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Before 2013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2014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‘</a:t>
                      </a: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2015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‘</a:t>
                      </a: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2016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2017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2019(p)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21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2022 target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8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Facility horticulture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345ha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405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769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1,912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4,010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4,900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5,017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7,000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8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Livestock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23</a:t>
                      </a:r>
                      <a:r>
                        <a:rPr lang="ko-KR" alt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181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430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801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1,425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2,150</a:t>
                      </a:r>
                      <a:endParaRPr lang="en-US" sz="10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8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5,750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37827" y="2335411"/>
            <a:ext cx="2345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Farms&gt;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9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1605</Words>
  <Application>Microsoft Office PowerPoint</Application>
  <PresentationFormat>화면 슬라이드 쇼(16:9)</PresentationFormat>
  <Paragraphs>313</Paragraphs>
  <Slides>21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굴림</vt:lpstr>
      <vt:lpstr>Arial</vt:lpstr>
      <vt:lpstr>맑은 고딕</vt:lpstr>
      <vt:lpstr>나눔스퀘어 ExtraBold</vt:lpstr>
      <vt:lpstr>Roboto Light</vt:lpstr>
      <vt:lpstr>Roboto Regular</vt:lpstr>
      <vt:lpstr>Source Sans Pro Bold</vt:lpstr>
      <vt:lpstr>Source Sans Pro</vt:lpstr>
      <vt:lpstr>Wingdings</vt:lpstr>
      <vt:lpstr>함초롬바탕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mafra</dc:creator>
  <cp:lastModifiedBy>USERSPC</cp:lastModifiedBy>
  <cp:revision>98</cp:revision>
  <dcterms:created xsi:type="dcterms:W3CDTF">2019-08-20T11:27:50Z</dcterms:created>
  <dcterms:modified xsi:type="dcterms:W3CDTF">2019-08-25T11:38:53Z</dcterms:modified>
</cp:coreProperties>
</file>